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0" r:id="rId4"/>
    <p:sldId id="261" r:id="rId5"/>
    <p:sldId id="262" r:id="rId6"/>
    <p:sldId id="263" r:id="rId7"/>
    <p:sldId id="265" r:id="rId8"/>
    <p:sldId id="266" r:id="rId9"/>
    <p:sldId id="258" r:id="rId10"/>
    <p:sldId id="269" r:id="rId11"/>
    <p:sldId id="274" r:id="rId12"/>
    <p:sldId id="275" r:id="rId13"/>
    <p:sldId id="276" r:id="rId14"/>
    <p:sldId id="278" r:id="rId15"/>
    <p:sldId id="267" r:id="rId16"/>
    <p:sldId id="268" r:id="rId17"/>
    <p:sldId id="270" r:id="rId18"/>
    <p:sldId id="271" r:id="rId19"/>
    <p:sldId id="272" r:id="rId20"/>
    <p:sldId id="277" r:id="rId21"/>
    <p:sldId id="273" r:id="rId22"/>
    <p:sldId id="279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A"/>
    <a:srgbClr val="DADB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2B2106-E114-4349-8A1A-B7146C7BC1C7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9C0B46D-6EBA-44BB-8763-00186CBC962B}">
      <dgm:prSet phldrT="[Texto]" custT="1"/>
      <dgm:spPr/>
      <dgm:t>
        <a:bodyPr/>
        <a:lstStyle/>
        <a:p>
          <a:r>
            <a:rPr lang="en-US" sz="2000" b="1" spc="-52" dirty="0" err="1">
              <a:latin typeface="+mn-lt"/>
              <a:ea typeface="Inter" pitchFamily="34" charset="-122"/>
              <a:cs typeface="Inter" pitchFamily="34" charset="-120"/>
            </a:rPr>
            <a:t>Placa</a:t>
          </a:r>
          <a:r>
            <a:rPr lang="en-US" sz="2000" b="1" spc="-52" dirty="0">
              <a:latin typeface="+mn-lt"/>
              <a:ea typeface="Inter" pitchFamily="34" charset="-122"/>
              <a:cs typeface="Inter" pitchFamily="34" charset="-120"/>
            </a:rPr>
            <a:t> </a:t>
          </a:r>
          <a:r>
            <a:rPr lang="en-US" sz="2000" b="1" spc="-52" dirty="0" err="1">
              <a:latin typeface="+mn-lt"/>
              <a:ea typeface="Inter" pitchFamily="34" charset="-122"/>
              <a:cs typeface="Inter" pitchFamily="34" charset="-120"/>
            </a:rPr>
            <a:t>Mãe</a:t>
          </a:r>
          <a:r>
            <a:rPr lang="en-US" sz="2000" b="1" spc="-52" dirty="0">
              <a:latin typeface="+mn-lt"/>
              <a:ea typeface="Inter" pitchFamily="34" charset="-122"/>
              <a:cs typeface="Inter" pitchFamily="34" charset="-120"/>
            </a:rPr>
            <a:t> </a:t>
          </a:r>
          <a:r>
            <a:rPr lang="en-US" sz="2000" b="1" spc="-52" dirty="0" err="1">
              <a:latin typeface="+mn-lt"/>
              <a:ea typeface="Inter" pitchFamily="34" charset="-122"/>
              <a:cs typeface="Inter" pitchFamily="34" charset="-120"/>
            </a:rPr>
            <a:t>não</a:t>
          </a:r>
          <a:r>
            <a:rPr lang="en-US" sz="2000" b="1" spc="-52" dirty="0">
              <a:latin typeface="+mn-lt"/>
              <a:ea typeface="Inter" pitchFamily="34" charset="-122"/>
              <a:cs typeface="Inter" pitchFamily="34" charset="-120"/>
            </a:rPr>
            <a:t> Liga</a:t>
          </a:r>
          <a:endParaRPr lang="pt-BR" sz="2000" dirty="0">
            <a:latin typeface="+mn-lt"/>
          </a:endParaRPr>
        </a:p>
      </dgm:t>
    </dgm:pt>
    <dgm:pt modelId="{98F14A0C-7D12-45E3-8BEF-0C3CAFE85924}" type="parTrans" cxnId="{B118502A-DE6A-4AC7-B622-7488FF304035}">
      <dgm:prSet/>
      <dgm:spPr/>
      <dgm:t>
        <a:bodyPr/>
        <a:lstStyle/>
        <a:p>
          <a:endParaRPr lang="pt-BR"/>
        </a:p>
      </dgm:t>
    </dgm:pt>
    <dgm:pt modelId="{A026727D-6DE2-44BE-AC47-8709F46BDDB7}" type="sibTrans" cxnId="{B118502A-DE6A-4AC7-B622-7488FF304035}">
      <dgm:prSet/>
      <dgm:spPr/>
      <dgm:t>
        <a:bodyPr/>
        <a:lstStyle/>
        <a:p>
          <a:endParaRPr lang="pt-BR"/>
        </a:p>
      </dgm:t>
    </dgm:pt>
    <dgm:pt modelId="{D2F7E50A-F1AC-4A93-83DD-E5160022B72B}">
      <dgm:prSet phldrT="[Texto]" custT="1"/>
      <dgm:spPr/>
      <dgm:t>
        <a:bodyPr/>
        <a:lstStyle/>
        <a:p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Verifique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todas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as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conexões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da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sua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placa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mãe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,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incluindo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a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fonte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de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alimentação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e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os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cabos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de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energia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.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Manutenção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preventiva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periódica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também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pode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ajudar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a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evitar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esse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spc="-28" dirty="0" err="1">
              <a:latin typeface="+mj-lt"/>
              <a:ea typeface="Inter" pitchFamily="34" charset="-122"/>
              <a:cs typeface="Inter" pitchFamily="34" charset="-120"/>
            </a:rPr>
            <a:t>problema</a:t>
          </a:r>
          <a:r>
            <a:rPr lang="en-US" sz="1800" spc="-28" dirty="0">
              <a:latin typeface="+mj-lt"/>
              <a:ea typeface="Inter" pitchFamily="34" charset="-122"/>
              <a:cs typeface="Inter" pitchFamily="34" charset="-120"/>
            </a:rPr>
            <a:t>.</a:t>
          </a:r>
          <a:endParaRPr lang="pt-BR" sz="1800" dirty="0">
            <a:latin typeface="+mj-lt"/>
          </a:endParaRPr>
        </a:p>
      </dgm:t>
    </dgm:pt>
    <dgm:pt modelId="{A51A24BA-E7C1-4D39-A4B9-A9E53635EC50}" type="parTrans" cxnId="{0E9592A4-A1EA-44BE-B7D5-28D847E9B9D1}">
      <dgm:prSet/>
      <dgm:spPr/>
      <dgm:t>
        <a:bodyPr/>
        <a:lstStyle/>
        <a:p>
          <a:endParaRPr lang="pt-BR"/>
        </a:p>
      </dgm:t>
    </dgm:pt>
    <dgm:pt modelId="{304EA059-BE62-4958-9E18-E8748922D497}" type="sibTrans" cxnId="{0E9592A4-A1EA-44BE-B7D5-28D847E9B9D1}">
      <dgm:prSet/>
      <dgm:spPr/>
      <dgm:t>
        <a:bodyPr/>
        <a:lstStyle/>
        <a:p>
          <a:endParaRPr lang="pt-BR"/>
        </a:p>
      </dgm:t>
    </dgm:pt>
    <dgm:pt modelId="{7AA8C9E5-02BB-4FCF-9CA0-7386DED27634}">
      <dgm:prSet phldrT="[Texto]" custT="1"/>
      <dgm:spPr/>
      <dgm:t>
        <a:bodyPr/>
        <a:lstStyle/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2">
              <a:latin typeface="Inter" pitchFamily="34" charset="0"/>
              <a:ea typeface="Inter" pitchFamily="34" charset="-122"/>
              <a:cs typeface="Inter" pitchFamily="34" charset="-120"/>
            </a:rPr>
            <a:t>Caps Lock Piscando</a:t>
          </a:r>
          <a:endParaRPr lang="pt-BR" sz="2000" kern="1200" dirty="0"/>
        </a:p>
      </dgm:t>
    </dgm:pt>
    <dgm:pt modelId="{E9E1ECBC-1340-419B-ADD5-F97044B8DE7B}" type="parTrans" cxnId="{0E57AC69-7BD0-4F1C-9526-CC98182909DA}">
      <dgm:prSet/>
      <dgm:spPr/>
      <dgm:t>
        <a:bodyPr/>
        <a:lstStyle/>
        <a:p>
          <a:endParaRPr lang="pt-BR"/>
        </a:p>
      </dgm:t>
    </dgm:pt>
    <dgm:pt modelId="{289A2515-5FA6-44DF-912B-E451E45C10D2}" type="sibTrans" cxnId="{0E57AC69-7BD0-4F1C-9526-CC98182909DA}">
      <dgm:prSet/>
      <dgm:spPr/>
      <dgm:t>
        <a:bodyPr/>
        <a:lstStyle/>
        <a:p>
          <a:endParaRPr lang="pt-BR"/>
        </a:p>
      </dgm:t>
    </dgm:pt>
    <dgm:pt modelId="{D57980AB-1160-46AB-A29A-5DE1EBF7FEAB}">
      <dgm:prSet phldrT="[Texto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28">
              <a:latin typeface="Calibri Light" panose="020F0302020204030204"/>
              <a:ea typeface="Inter" pitchFamily="34" charset="-122"/>
              <a:cs typeface="Inter" pitchFamily="34" charset="-120"/>
            </a:rPr>
            <a:t>Verificar os módulos RAM é uma opção para corrigir esse erro. Tente retirar a memória e limpá-la, e talvez instale-a novamente.</a:t>
          </a:r>
          <a:endParaRPr lang="pt-BR" sz="1800" kern="1200" spc="-28" dirty="0">
            <a:latin typeface="Calibri Light" panose="020F0302020204030204"/>
            <a:ea typeface="Inter" pitchFamily="34" charset="-122"/>
            <a:cs typeface="Inter" pitchFamily="34" charset="-120"/>
          </a:endParaRPr>
        </a:p>
      </dgm:t>
    </dgm:pt>
    <dgm:pt modelId="{FD9E20F6-5161-43C9-B861-A3BB72E58F51}" type="parTrans" cxnId="{F3199558-8E7E-42BE-8345-5A9EBE15F005}">
      <dgm:prSet/>
      <dgm:spPr/>
      <dgm:t>
        <a:bodyPr/>
        <a:lstStyle/>
        <a:p>
          <a:endParaRPr lang="pt-BR"/>
        </a:p>
      </dgm:t>
    </dgm:pt>
    <dgm:pt modelId="{1DBB1585-6756-4635-B511-4359A7F0F0F8}" type="sibTrans" cxnId="{F3199558-8E7E-42BE-8345-5A9EBE15F005}">
      <dgm:prSet/>
      <dgm:spPr/>
      <dgm:t>
        <a:bodyPr/>
        <a:lstStyle/>
        <a:p>
          <a:endParaRPr lang="pt-BR"/>
        </a:p>
      </dgm:t>
    </dgm:pt>
    <dgm:pt modelId="{E26A51A7-A76A-44A7-947F-8879DE6F5319}">
      <dgm:prSet phldrT="[Texto]" custT="1"/>
      <dgm:spPr/>
      <dgm:t>
        <a:bodyPr/>
        <a:lstStyle/>
        <a:p>
          <a:pPr marL="0"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66">
              <a:latin typeface="Inter" pitchFamily="34" charset="0"/>
              <a:ea typeface="Inter" pitchFamily="34" charset="-122"/>
              <a:cs typeface="Inter" pitchFamily="34" charset="-120"/>
            </a:rPr>
            <a:t>Computador Não Encontra o Sistema Operacional</a:t>
          </a:r>
          <a:endParaRPr lang="pt-BR" sz="2000" kern="1200" dirty="0"/>
        </a:p>
      </dgm:t>
    </dgm:pt>
    <dgm:pt modelId="{3C22D62C-D302-4BD8-BDAC-09E9227A3510}" type="parTrans" cxnId="{7A16D165-22B5-4C48-B943-AFEC54C940E1}">
      <dgm:prSet/>
      <dgm:spPr/>
      <dgm:t>
        <a:bodyPr/>
        <a:lstStyle/>
        <a:p>
          <a:endParaRPr lang="pt-BR"/>
        </a:p>
      </dgm:t>
    </dgm:pt>
    <dgm:pt modelId="{B4B03969-70E9-4689-BE52-F1916676D195}" type="sibTrans" cxnId="{7A16D165-22B5-4C48-B943-AFEC54C940E1}">
      <dgm:prSet/>
      <dgm:spPr/>
      <dgm:t>
        <a:bodyPr/>
        <a:lstStyle/>
        <a:p>
          <a:endParaRPr lang="pt-BR"/>
        </a:p>
      </dgm:t>
    </dgm:pt>
    <dgm:pt modelId="{F0C09A0A-A945-4D0F-A43C-2264AF722D97}">
      <dgm:prSet phldrT="[Texto]" custT="1"/>
      <dgm:spPr/>
      <dgm:t>
        <a:bodyPr/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28">
              <a:latin typeface="Calibri Light" panose="020F0302020204030204"/>
              <a:ea typeface="Inter" pitchFamily="34" charset="-122"/>
              <a:cs typeface="Inter" pitchFamily="34" charset="-120"/>
            </a:rPr>
            <a:t>Às vezes, o computador pode ter problemas para encontrar o sistema operacional. Isso pode acontecer se o disco rígido estiver com defeito ou a unidade de armazenamento estiver desconectada.</a:t>
          </a:r>
          <a:endParaRPr lang="pt-BR" sz="1800" kern="1200" spc="-28" dirty="0">
            <a:latin typeface="Calibri Light" panose="020F0302020204030204"/>
            <a:ea typeface="Inter" pitchFamily="34" charset="-122"/>
            <a:cs typeface="Inter" pitchFamily="34" charset="-120"/>
          </a:endParaRPr>
        </a:p>
      </dgm:t>
    </dgm:pt>
    <dgm:pt modelId="{C999E9DB-0333-4DF4-A8A2-926597590156}" type="parTrans" cxnId="{AED6DB95-0429-4383-9E8D-804E2899F62B}">
      <dgm:prSet/>
      <dgm:spPr/>
      <dgm:t>
        <a:bodyPr/>
        <a:lstStyle/>
        <a:p>
          <a:endParaRPr lang="pt-BR"/>
        </a:p>
      </dgm:t>
    </dgm:pt>
    <dgm:pt modelId="{7E74C89F-8306-48AD-98DF-7126D03036D6}" type="sibTrans" cxnId="{AED6DB95-0429-4383-9E8D-804E2899F62B}">
      <dgm:prSet/>
      <dgm:spPr/>
      <dgm:t>
        <a:bodyPr/>
        <a:lstStyle/>
        <a:p>
          <a:endParaRPr lang="pt-BR"/>
        </a:p>
      </dgm:t>
    </dgm:pt>
    <dgm:pt modelId="{BEF3D2EB-54CF-4D30-9F9B-D49E3B1E00C7}" type="pres">
      <dgm:prSet presAssocID="{D72B2106-E114-4349-8A1A-B7146C7BC1C7}" presName="Name0" presStyleCnt="0">
        <dgm:presLayoutVars>
          <dgm:dir/>
          <dgm:resizeHandles val="exact"/>
        </dgm:presLayoutVars>
      </dgm:prSet>
      <dgm:spPr/>
    </dgm:pt>
    <dgm:pt modelId="{A04D7950-47D0-4544-8ADA-D97F1539486F}" type="pres">
      <dgm:prSet presAssocID="{C9C0B46D-6EBA-44BB-8763-00186CBC962B}" presName="node" presStyleLbl="node1" presStyleIdx="0" presStyleCnt="3">
        <dgm:presLayoutVars>
          <dgm:bulletEnabled val="1"/>
        </dgm:presLayoutVars>
      </dgm:prSet>
      <dgm:spPr/>
    </dgm:pt>
    <dgm:pt modelId="{33BF2514-D373-44EA-8ED7-231A01D377CE}" type="pres">
      <dgm:prSet presAssocID="{A026727D-6DE2-44BE-AC47-8709F46BDDB7}" presName="sibTrans" presStyleCnt="0"/>
      <dgm:spPr/>
    </dgm:pt>
    <dgm:pt modelId="{0205D4E8-F13A-425A-A29B-D520CD1E64A9}" type="pres">
      <dgm:prSet presAssocID="{7AA8C9E5-02BB-4FCF-9CA0-7386DED27634}" presName="node" presStyleLbl="node1" presStyleIdx="1" presStyleCnt="3">
        <dgm:presLayoutVars>
          <dgm:bulletEnabled val="1"/>
        </dgm:presLayoutVars>
      </dgm:prSet>
      <dgm:spPr/>
    </dgm:pt>
    <dgm:pt modelId="{9FC6EC8E-9D7F-4B32-9217-C877CBFDB909}" type="pres">
      <dgm:prSet presAssocID="{289A2515-5FA6-44DF-912B-E451E45C10D2}" presName="sibTrans" presStyleCnt="0"/>
      <dgm:spPr/>
    </dgm:pt>
    <dgm:pt modelId="{AA7DBD5E-0332-4E42-8970-4C3D4D76AB37}" type="pres">
      <dgm:prSet presAssocID="{E26A51A7-A76A-44A7-947F-8879DE6F5319}" presName="node" presStyleLbl="node1" presStyleIdx="2" presStyleCnt="3">
        <dgm:presLayoutVars>
          <dgm:bulletEnabled val="1"/>
        </dgm:presLayoutVars>
      </dgm:prSet>
      <dgm:spPr/>
    </dgm:pt>
  </dgm:ptLst>
  <dgm:cxnLst>
    <dgm:cxn modelId="{AB41C404-1BCC-4C15-A9D0-600A7FADECA7}" type="presOf" srcId="{E26A51A7-A76A-44A7-947F-8879DE6F5319}" destId="{AA7DBD5E-0332-4E42-8970-4C3D4D76AB37}" srcOrd="0" destOrd="0" presId="urn:microsoft.com/office/officeart/2005/8/layout/hList6"/>
    <dgm:cxn modelId="{B118502A-DE6A-4AC7-B622-7488FF304035}" srcId="{D72B2106-E114-4349-8A1A-B7146C7BC1C7}" destId="{C9C0B46D-6EBA-44BB-8763-00186CBC962B}" srcOrd="0" destOrd="0" parTransId="{98F14A0C-7D12-45E3-8BEF-0C3CAFE85924}" sibTransId="{A026727D-6DE2-44BE-AC47-8709F46BDDB7}"/>
    <dgm:cxn modelId="{DE8C3464-66BD-459A-AE0B-8BD9B2143C7A}" type="presOf" srcId="{D72B2106-E114-4349-8A1A-B7146C7BC1C7}" destId="{BEF3D2EB-54CF-4D30-9F9B-D49E3B1E00C7}" srcOrd="0" destOrd="0" presId="urn:microsoft.com/office/officeart/2005/8/layout/hList6"/>
    <dgm:cxn modelId="{7A16D165-22B5-4C48-B943-AFEC54C940E1}" srcId="{D72B2106-E114-4349-8A1A-B7146C7BC1C7}" destId="{E26A51A7-A76A-44A7-947F-8879DE6F5319}" srcOrd="2" destOrd="0" parTransId="{3C22D62C-D302-4BD8-BDAC-09E9227A3510}" sibTransId="{B4B03969-70E9-4689-BE52-F1916676D195}"/>
    <dgm:cxn modelId="{0E57AC69-7BD0-4F1C-9526-CC98182909DA}" srcId="{D72B2106-E114-4349-8A1A-B7146C7BC1C7}" destId="{7AA8C9E5-02BB-4FCF-9CA0-7386DED27634}" srcOrd="1" destOrd="0" parTransId="{E9E1ECBC-1340-419B-ADD5-F97044B8DE7B}" sibTransId="{289A2515-5FA6-44DF-912B-E451E45C10D2}"/>
    <dgm:cxn modelId="{89A7766A-FB4C-486D-8F05-16B8A90C0EE9}" type="presOf" srcId="{F0C09A0A-A945-4D0F-A43C-2264AF722D97}" destId="{AA7DBD5E-0332-4E42-8970-4C3D4D76AB37}" srcOrd="0" destOrd="1" presId="urn:microsoft.com/office/officeart/2005/8/layout/hList6"/>
    <dgm:cxn modelId="{15BB656E-6F2C-44D7-9472-20F5088D7BF6}" type="presOf" srcId="{C9C0B46D-6EBA-44BB-8763-00186CBC962B}" destId="{A04D7950-47D0-4544-8ADA-D97F1539486F}" srcOrd="0" destOrd="0" presId="urn:microsoft.com/office/officeart/2005/8/layout/hList6"/>
    <dgm:cxn modelId="{F3199558-8E7E-42BE-8345-5A9EBE15F005}" srcId="{7AA8C9E5-02BB-4FCF-9CA0-7386DED27634}" destId="{D57980AB-1160-46AB-A29A-5DE1EBF7FEAB}" srcOrd="0" destOrd="0" parTransId="{FD9E20F6-5161-43C9-B861-A3BB72E58F51}" sibTransId="{1DBB1585-6756-4635-B511-4359A7F0F0F8}"/>
    <dgm:cxn modelId="{3917547B-B80B-4AB0-8ACB-3B4185945176}" type="presOf" srcId="{7AA8C9E5-02BB-4FCF-9CA0-7386DED27634}" destId="{0205D4E8-F13A-425A-A29B-D520CD1E64A9}" srcOrd="0" destOrd="0" presId="urn:microsoft.com/office/officeart/2005/8/layout/hList6"/>
    <dgm:cxn modelId="{AED6DB95-0429-4383-9E8D-804E2899F62B}" srcId="{E26A51A7-A76A-44A7-947F-8879DE6F5319}" destId="{F0C09A0A-A945-4D0F-A43C-2264AF722D97}" srcOrd="0" destOrd="0" parTransId="{C999E9DB-0333-4DF4-A8A2-926597590156}" sibTransId="{7E74C89F-8306-48AD-98DF-7126D03036D6}"/>
    <dgm:cxn modelId="{0E9592A4-A1EA-44BE-B7D5-28D847E9B9D1}" srcId="{C9C0B46D-6EBA-44BB-8763-00186CBC962B}" destId="{D2F7E50A-F1AC-4A93-83DD-E5160022B72B}" srcOrd="0" destOrd="0" parTransId="{A51A24BA-E7C1-4D39-A4B9-A9E53635EC50}" sibTransId="{304EA059-BE62-4958-9E18-E8748922D497}"/>
    <dgm:cxn modelId="{F1D81EAB-0639-4444-A6C1-2ABC4EE1EA75}" type="presOf" srcId="{D57980AB-1160-46AB-A29A-5DE1EBF7FEAB}" destId="{0205D4E8-F13A-425A-A29B-D520CD1E64A9}" srcOrd="0" destOrd="1" presId="urn:microsoft.com/office/officeart/2005/8/layout/hList6"/>
    <dgm:cxn modelId="{BFC801C2-12C4-4AA9-B75F-F949AADC7180}" type="presOf" srcId="{D2F7E50A-F1AC-4A93-83DD-E5160022B72B}" destId="{A04D7950-47D0-4544-8ADA-D97F1539486F}" srcOrd="0" destOrd="1" presId="urn:microsoft.com/office/officeart/2005/8/layout/hList6"/>
    <dgm:cxn modelId="{2730B1EF-A1F0-4760-9639-91FC6C391805}" type="presParOf" srcId="{BEF3D2EB-54CF-4D30-9F9B-D49E3B1E00C7}" destId="{A04D7950-47D0-4544-8ADA-D97F1539486F}" srcOrd="0" destOrd="0" presId="urn:microsoft.com/office/officeart/2005/8/layout/hList6"/>
    <dgm:cxn modelId="{F9DF3DC8-F8DD-4AF6-A988-F49EABC5CBD8}" type="presParOf" srcId="{BEF3D2EB-54CF-4D30-9F9B-D49E3B1E00C7}" destId="{33BF2514-D373-44EA-8ED7-231A01D377CE}" srcOrd="1" destOrd="0" presId="urn:microsoft.com/office/officeart/2005/8/layout/hList6"/>
    <dgm:cxn modelId="{39F07BD9-A22A-4B47-AA69-F58A5608374F}" type="presParOf" srcId="{BEF3D2EB-54CF-4D30-9F9B-D49E3B1E00C7}" destId="{0205D4E8-F13A-425A-A29B-D520CD1E64A9}" srcOrd="2" destOrd="0" presId="urn:microsoft.com/office/officeart/2005/8/layout/hList6"/>
    <dgm:cxn modelId="{7244C928-7C8B-4388-B592-C1AAA19993DC}" type="presParOf" srcId="{BEF3D2EB-54CF-4D30-9F9B-D49E3B1E00C7}" destId="{9FC6EC8E-9D7F-4B32-9217-C877CBFDB909}" srcOrd="3" destOrd="0" presId="urn:microsoft.com/office/officeart/2005/8/layout/hList6"/>
    <dgm:cxn modelId="{022C670D-7B16-44BA-9C06-C3B3250E4AF1}" type="presParOf" srcId="{BEF3D2EB-54CF-4D30-9F9B-D49E3B1E00C7}" destId="{AA7DBD5E-0332-4E42-8970-4C3D4D76AB37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D7950-47D0-4544-8ADA-D97F1539486F}">
      <dsp:nvSpPr>
        <dsp:cNvPr id="0" name=""/>
        <dsp:cNvSpPr/>
      </dsp:nvSpPr>
      <dsp:spPr>
        <a:xfrm rot="16200000">
          <a:off x="-340006" y="341304"/>
          <a:ext cx="4056614" cy="337400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2" dirty="0" err="1">
              <a:latin typeface="+mn-lt"/>
              <a:ea typeface="Inter" pitchFamily="34" charset="-122"/>
              <a:cs typeface="Inter" pitchFamily="34" charset="-120"/>
            </a:rPr>
            <a:t>Placa</a:t>
          </a:r>
          <a:r>
            <a:rPr lang="en-US" sz="2000" b="1" kern="1200" spc="-52" dirty="0">
              <a:latin typeface="+mn-lt"/>
              <a:ea typeface="Inter" pitchFamily="34" charset="-122"/>
              <a:cs typeface="Inter" pitchFamily="34" charset="-120"/>
            </a:rPr>
            <a:t> </a:t>
          </a:r>
          <a:r>
            <a:rPr lang="en-US" sz="2000" b="1" kern="1200" spc="-52" dirty="0" err="1">
              <a:latin typeface="+mn-lt"/>
              <a:ea typeface="Inter" pitchFamily="34" charset="-122"/>
              <a:cs typeface="Inter" pitchFamily="34" charset="-120"/>
            </a:rPr>
            <a:t>Mãe</a:t>
          </a:r>
          <a:r>
            <a:rPr lang="en-US" sz="2000" b="1" kern="1200" spc="-52" dirty="0">
              <a:latin typeface="+mn-lt"/>
              <a:ea typeface="Inter" pitchFamily="34" charset="-122"/>
              <a:cs typeface="Inter" pitchFamily="34" charset="-120"/>
            </a:rPr>
            <a:t> </a:t>
          </a:r>
          <a:r>
            <a:rPr lang="en-US" sz="2000" b="1" kern="1200" spc="-52" dirty="0" err="1">
              <a:latin typeface="+mn-lt"/>
              <a:ea typeface="Inter" pitchFamily="34" charset="-122"/>
              <a:cs typeface="Inter" pitchFamily="34" charset="-120"/>
            </a:rPr>
            <a:t>não</a:t>
          </a:r>
          <a:r>
            <a:rPr lang="en-US" sz="2000" b="1" kern="1200" spc="-52" dirty="0">
              <a:latin typeface="+mn-lt"/>
              <a:ea typeface="Inter" pitchFamily="34" charset="-122"/>
              <a:cs typeface="Inter" pitchFamily="34" charset="-120"/>
            </a:rPr>
            <a:t> Liga</a:t>
          </a:r>
          <a:endParaRPr lang="pt-BR" sz="2000" kern="1200" dirty="0">
            <a:latin typeface="+mn-lt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Verifique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todas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as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conexões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da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sua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placa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mãe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,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incluindo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a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fonte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de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alimentação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e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os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cabos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de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energia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.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Manutenção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preventiva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periódica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também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pode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ajudar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a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evitar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esse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 </a:t>
          </a:r>
          <a:r>
            <a:rPr lang="en-US" sz="1800" kern="1200" spc="-28" dirty="0" err="1">
              <a:latin typeface="+mj-lt"/>
              <a:ea typeface="Inter" pitchFamily="34" charset="-122"/>
              <a:cs typeface="Inter" pitchFamily="34" charset="-120"/>
            </a:rPr>
            <a:t>problema</a:t>
          </a:r>
          <a:r>
            <a:rPr lang="en-US" sz="1800" kern="1200" spc="-28" dirty="0">
              <a:latin typeface="+mj-lt"/>
              <a:ea typeface="Inter" pitchFamily="34" charset="-122"/>
              <a:cs typeface="Inter" pitchFamily="34" charset="-120"/>
            </a:rPr>
            <a:t>.</a:t>
          </a:r>
          <a:endParaRPr lang="pt-BR" sz="1800" kern="1200" dirty="0">
            <a:latin typeface="+mj-lt"/>
          </a:endParaRPr>
        </a:p>
      </dsp:txBody>
      <dsp:txXfrm rot="5400000">
        <a:off x="1299" y="811322"/>
        <a:ext cx="3374004" cy="2433968"/>
      </dsp:txXfrm>
    </dsp:sp>
    <dsp:sp modelId="{0205D4E8-F13A-425A-A29B-D520CD1E64A9}">
      <dsp:nvSpPr>
        <dsp:cNvPr id="0" name=""/>
        <dsp:cNvSpPr/>
      </dsp:nvSpPr>
      <dsp:spPr>
        <a:xfrm rot="16200000">
          <a:off x="3287048" y="341304"/>
          <a:ext cx="4056614" cy="337400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52">
              <a:latin typeface="Inter" pitchFamily="34" charset="0"/>
              <a:ea typeface="Inter" pitchFamily="34" charset="-122"/>
              <a:cs typeface="Inter" pitchFamily="34" charset="-120"/>
            </a:rPr>
            <a:t>Caps Lock Piscando</a:t>
          </a:r>
          <a:endParaRPr lang="pt-B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28">
              <a:latin typeface="Calibri Light" panose="020F0302020204030204"/>
              <a:ea typeface="Inter" pitchFamily="34" charset="-122"/>
              <a:cs typeface="Inter" pitchFamily="34" charset="-120"/>
            </a:rPr>
            <a:t>Verificar os módulos RAM é uma opção para corrigir esse erro. Tente retirar a memória e limpá-la, e talvez instale-a novamente.</a:t>
          </a:r>
          <a:endParaRPr lang="pt-BR" sz="1800" kern="1200" spc="-28" dirty="0">
            <a:latin typeface="Calibri Light" panose="020F0302020204030204"/>
            <a:ea typeface="Inter" pitchFamily="34" charset="-122"/>
            <a:cs typeface="Inter" pitchFamily="34" charset="-120"/>
          </a:endParaRPr>
        </a:p>
      </dsp:txBody>
      <dsp:txXfrm rot="5400000">
        <a:off x="3628353" y="811322"/>
        <a:ext cx="3374004" cy="2433968"/>
      </dsp:txXfrm>
    </dsp:sp>
    <dsp:sp modelId="{AA7DBD5E-0332-4E42-8970-4C3D4D76AB37}">
      <dsp:nvSpPr>
        <dsp:cNvPr id="0" name=""/>
        <dsp:cNvSpPr/>
      </dsp:nvSpPr>
      <dsp:spPr>
        <a:xfrm rot="16200000">
          <a:off x="6914103" y="341304"/>
          <a:ext cx="4056614" cy="3374004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spc="-66">
              <a:latin typeface="Inter" pitchFamily="34" charset="0"/>
              <a:ea typeface="Inter" pitchFamily="34" charset="-122"/>
              <a:cs typeface="Inter" pitchFamily="34" charset="-120"/>
            </a:rPr>
            <a:t>Computador Não Encontra o Sistema Operacional</a:t>
          </a:r>
          <a:endParaRPr lang="pt-BR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spc="-28">
              <a:latin typeface="Calibri Light" panose="020F0302020204030204"/>
              <a:ea typeface="Inter" pitchFamily="34" charset="-122"/>
              <a:cs typeface="Inter" pitchFamily="34" charset="-120"/>
            </a:rPr>
            <a:t>Às vezes, o computador pode ter problemas para encontrar o sistema operacional. Isso pode acontecer se o disco rígido estiver com defeito ou a unidade de armazenamento estiver desconectada.</a:t>
          </a:r>
          <a:endParaRPr lang="pt-BR" sz="1800" kern="1200" spc="-28" dirty="0">
            <a:latin typeface="Calibri Light" panose="020F0302020204030204"/>
            <a:ea typeface="Inter" pitchFamily="34" charset="-122"/>
            <a:cs typeface="Inter" pitchFamily="34" charset="-120"/>
          </a:endParaRPr>
        </a:p>
      </dsp:txBody>
      <dsp:txXfrm rot="5400000">
        <a:off x="7255408" y="811322"/>
        <a:ext cx="3374004" cy="24339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9747C8-63E8-45D4-BF0D-8E805D82C3CC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844B07-CC7B-47D3-8E45-FF85A5585A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741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B119CB-0A8F-4E2B-97BD-75613CA69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904355F-A816-44C7-BD81-7AA531EA0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F831AD-2F1F-47BE-8F99-7ECBFDC8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770EBA0-03D8-4314-8A5E-2C26CEDC4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0D1988-E1F9-41F1-9FCA-DFF5619C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229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47E2EB-0C5C-4612-B655-0ED110408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FDB825-580F-4BE4-A92C-C53CCFE449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7295FA-8B2E-45DF-A733-09002694B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ED05449-018D-4ECB-ACC4-5B9D46A72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9E037C-6A31-47D1-B06D-825F68E30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195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346CF5F-0C75-4706-A090-7F5F87EB2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525E55F-EB0A-47EB-BC06-6185D83951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A02918-1176-4B44-A5AB-3B9F40626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01E5DF-A147-4A91-9D46-FE76CC03F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2E7628-9AA2-4DB2-842F-01C012860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19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87DC65-C6CA-405D-AA6D-D6736C011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0F4393-DB9D-4B92-B1F2-FA39D92A2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01072C-8B6F-4DCE-A078-8831E5FD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A9EDAF-C678-4F30-B9DE-F0A91187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03641F-72A0-4C7F-B352-0E65E649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3969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D35F4-F57F-4781-915D-145D5EBD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DD9D3E-078E-4535-B53B-4C834BB39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A99F82-2111-4D10-AD81-0DCF7B2A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09DDC4-75E5-47B6-954A-B2A7D5E3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8AD7BC-8FC6-4957-AD71-B4F2F245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656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84F44-AC4D-4A59-A0F5-D6001FCE5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707F4D-4A3A-4410-BB1F-597083981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640A24-88AC-4860-AC8D-124CF454A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35626EB-379C-4F4E-B073-F91CF52AD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E8EEEA-77D8-48C4-9100-0613924DC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EAFECF-867C-4567-BC3D-57AC0F9AC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445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8AE03-B48C-4923-BE7E-DFA0EC1EF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613983B-5EF4-40BB-982F-EC3F76BA1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B03FEF-FE75-4523-ADA6-14E0E9DC2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764068-FC12-4817-B29D-C16E4D662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CE906A-85F7-4F2B-895E-9A87FD48B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8B8DB77-FF81-407B-946D-954FA1673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45722D-8C9B-4426-9B25-B506903B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B95451-CBAE-4C1B-A6B5-EC95D36B7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098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61C39-DDB7-4F51-8830-2191CD515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DD0B2E4-1A8F-4FD7-A931-171B087A1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3F92345-9676-482C-B587-0960461F2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87180F8-5236-48B2-92B2-E76EC58B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517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D45E360-91B0-488C-AB40-ED5B3E97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CCDCD4D-6E74-4ED8-8F63-D209BB350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DF5676-B333-471D-87B4-2AE198FB3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987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31CF7D-D030-427B-991A-908FE7E7F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F0C65-E691-4C90-B2CF-4E8FC15B8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58C5ABB-6BFF-4FEB-831C-F3FC57D84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4C380AB-2BAA-446D-9002-BA430C0FE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781FB0-01B2-44A1-8408-B7FAFF45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71248C0-921F-40D2-80E8-7D19323C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41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9FEDB-4CB7-4143-A6B1-4C663954C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204943-97B4-484A-A99D-D0A74E36B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898570-0370-440C-ADF1-46CA35DAC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CE6B11E-6504-4CD6-BFE1-D9D8ED7AB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50AC71-3E12-43BC-870F-B9B64CA23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DB2DFF-DF48-4D86-ACC3-E1E0C781F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69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4BF6AE-149D-4012-BA79-337BB740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49F69-BFED-490A-A3C7-9CE73161D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081784-A422-4348-9454-0C42B9215E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D4C2F-99B1-4007-973D-9700CBCF4567}" type="datetimeFigureOut">
              <a:rPr lang="pt-BR" smtClean="0"/>
              <a:t>04/10/2023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91F0E-41F3-4373-B60C-116030508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6EC64-DAF2-442B-9DA7-DB47A04E6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FB182-5AFC-454F-A04C-3AF34A7CFA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021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64FB4-4900-4C7B-8468-D4D33AEF33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800" y="1122363"/>
            <a:ext cx="6798734" cy="2387600"/>
          </a:xfrm>
        </p:spPr>
        <p:txBody>
          <a:bodyPr>
            <a:normAutofit/>
          </a:bodyPr>
          <a:lstStyle/>
          <a:p>
            <a:r>
              <a:rPr lang="pt-BR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Arquitetura</a:t>
            </a:r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 da </a:t>
            </a:r>
            <a:r>
              <a:rPr lang="pt-BR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Placa</a:t>
            </a:r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 </a:t>
            </a:r>
            <a:r>
              <a:rPr lang="pt-BR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Mãe</a:t>
            </a:r>
            <a:endParaRPr lang="pt-BR" sz="4800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E739A0-1554-4A33-8C4C-3A7E900AE6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3991936"/>
            <a:ext cx="6798734" cy="2574234"/>
          </a:xfrm>
        </p:spPr>
        <p:txBody>
          <a:bodyPr>
            <a:normAutofit/>
          </a:bodyPr>
          <a:lstStyle/>
          <a:p>
            <a:pPr algn="l">
              <a:lnSpc>
                <a:spcPts val="2332"/>
              </a:lnSpc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Bem-vindos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à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nossa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aula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arquitetura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placa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mãe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! </a:t>
            </a:r>
          </a:p>
          <a:p>
            <a:pPr algn="l">
              <a:lnSpc>
                <a:spcPts val="2332"/>
              </a:lnSpc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Aqui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iremos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explorar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todos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aspectos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importantes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estrutura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dessa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peça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central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em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um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>
              <a:lnSpc>
                <a:spcPts val="2332"/>
              </a:lnSpc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>
              <a:lnSpc>
                <a:spcPts val="2332"/>
              </a:lnSpc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algn="l">
              <a:lnSpc>
                <a:spcPts val="2332"/>
              </a:lnSpc>
            </a:pPr>
            <a:r>
              <a:rPr lang="en-US" sz="1800" b="1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Matheus Rosa</a:t>
            </a:r>
            <a:endParaRPr lang="en-US" sz="1800" b="1" dirty="0">
              <a:latin typeface="+mj-lt"/>
            </a:endParaRPr>
          </a:p>
          <a:p>
            <a:endParaRPr lang="pt-BR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447CA1B-9BD5-4DC1-9AE3-8582CE950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6A3131B5-74C4-415B-91BF-23692435A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3" y="640390"/>
            <a:ext cx="1116538" cy="65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83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3E736-46D3-498C-961F-B4F57F1C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Introdução</a:t>
            </a:r>
            <a:endParaRPr lang="pt-BR" sz="4800" b="1" kern="0" spc="-131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FDECA8A-7A83-48D1-AC2E-1B1C4695FA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Responsável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por</a:t>
            </a:r>
          </a:p>
          <a:p>
            <a:pPr marL="342900" indent="-342900">
              <a:buSzPct val="100000"/>
            </a:pP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Uma boa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fonte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de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alimentação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é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essencial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para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garantir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o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funcionamento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adequado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de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todo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o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computador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.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Problemas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em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uma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fonte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de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alimentação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podem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levar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a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danos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em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outros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componentes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do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sistema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e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até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mesmo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à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perda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de dados </a:t>
            </a:r>
            <a:r>
              <a:rPr lang="en-US" sz="180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importantes</a:t>
            </a:r>
            <a:r>
              <a:rPr lang="en-US" sz="18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.</a:t>
            </a:r>
            <a:endParaRPr lang="en-US" sz="1800" dirty="0">
              <a:latin typeface="+mj-lt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7A1A75A7-08B2-4691-AE4F-106BBECEA04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81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C39F0C5-3D9D-44A4-B69B-85E93C5B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Tipos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de Fonte de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Alimentação</a:t>
            </a:r>
            <a:b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</a:br>
            <a:endParaRPr lang="pt-BR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sp>
        <p:nvSpPr>
          <p:cNvPr id="10" name="Shape 2">
            <a:extLst>
              <a:ext uri="{FF2B5EF4-FFF2-40B4-BE49-F238E27FC236}">
                <a16:creationId xmlns:a16="http://schemas.microsoft.com/office/drawing/2014/main" id="{E96A28BF-240A-4AAD-81C8-0761F94C7DEF}"/>
              </a:ext>
            </a:extLst>
          </p:cNvPr>
          <p:cNvSpPr/>
          <p:nvPr/>
        </p:nvSpPr>
        <p:spPr>
          <a:xfrm>
            <a:off x="838200" y="1467653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68D322B2-42C4-46C6-88CD-8B3502C14C81}"/>
              </a:ext>
            </a:extLst>
          </p:cNvPr>
          <p:cNvSpPr/>
          <p:nvPr/>
        </p:nvSpPr>
        <p:spPr>
          <a:xfrm>
            <a:off x="1074182" y="17036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ATX</a:t>
            </a:r>
            <a:endParaRPr lang="en-US" sz="2187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BF7C4D2C-B181-435F-A5B1-F53F3771A4A7}"/>
              </a:ext>
            </a:extLst>
          </p:cNvPr>
          <p:cNvSpPr/>
          <p:nvPr/>
        </p:nvSpPr>
        <p:spPr>
          <a:xfrm>
            <a:off x="1074182" y="2272992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Modelo padrão para a maioria dos computadores desktop. Geralmente oferece uma boa combinação de potência e eficiência.</a:t>
            </a:r>
            <a:endParaRPr lang="en-US" dirty="0">
              <a:latin typeface="+mj-lt"/>
            </a:endParaRPr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23EBDBAD-CFD8-4FBC-AE1E-1F37798CB317}"/>
              </a:ext>
            </a:extLst>
          </p:cNvPr>
          <p:cNvSpPr/>
          <p:nvPr/>
        </p:nvSpPr>
        <p:spPr>
          <a:xfrm>
            <a:off x="6226492" y="1467653"/>
            <a:ext cx="5166122" cy="2462927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31CD0BC9-0EEC-46D4-AE19-7C09EDFF1CE0}"/>
              </a:ext>
            </a:extLst>
          </p:cNvPr>
          <p:cNvSpPr/>
          <p:nvPr/>
        </p:nvSpPr>
        <p:spPr>
          <a:xfrm>
            <a:off x="6462474" y="17036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>
                <a:solidFill>
                  <a:srgbClr val="272525"/>
                </a:solidFill>
                <a:ea typeface="p22-mackinac-pro" pitchFamily="34" charset="-122"/>
              </a:rPr>
              <a:t>ATX12V</a:t>
            </a:r>
            <a:endParaRPr lang="en-US" sz="2000" b="1" dirty="0">
              <a:solidFill>
                <a:srgbClr val="272525"/>
              </a:solidFill>
              <a:ea typeface="p22-mackinac-pro" pitchFamily="34" charset="-122"/>
            </a:endParaRPr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A3ABB49E-4530-460C-B895-6AB8006518F5}"/>
              </a:ext>
            </a:extLst>
          </p:cNvPr>
          <p:cNvSpPr/>
          <p:nvPr/>
        </p:nvSpPr>
        <p:spPr>
          <a:xfrm>
            <a:off x="6462474" y="227299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Versão atualizada do padrão ATX, que inclui suporte para processadores mais potentes e mais eficiência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Eudoxus Sans" pitchFamily="34" charset="-122"/>
              </a:rPr>
              <a:t>energética</a:t>
            </a: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.</a:t>
            </a:r>
          </a:p>
        </p:txBody>
      </p:sp>
      <p:sp>
        <p:nvSpPr>
          <p:cNvPr id="16" name="Shape 8">
            <a:extLst>
              <a:ext uri="{FF2B5EF4-FFF2-40B4-BE49-F238E27FC236}">
                <a16:creationId xmlns:a16="http://schemas.microsoft.com/office/drawing/2014/main" id="{71CDEC71-77DC-46C6-9044-DB5D01965258}"/>
              </a:ext>
            </a:extLst>
          </p:cNvPr>
          <p:cNvSpPr/>
          <p:nvPr/>
        </p:nvSpPr>
        <p:spPr>
          <a:xfrm>
            <a:off x="838200" y="4152751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5B5E373C-949B-48DC-97C7-D4FF68C26E8C}"/>
              </a:ext>
            </a:extLst>
          </p:cNvPr>
          <p:cNvSpPr/>
          <p:nvPr/>
        </p:nvSpPr>
        <p:spPr>
          <a:xfrm>
            <a:off x="1074182" y="4388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</a:rPr>
              <a:t>EPS</a:t>
            </a:r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5055FF29-7540-49BB-B2BE-CE9AC0449A2F}"/>
              </a:ext>
            </a:extLst>
          </p:cNvPr>
          <p:cNvSpPr/>
          <p:nvPr/>
        </p:nvSpPr>
        <p:spPr>
          <a:xfrm>
            <a:off x="1074182" y="4958089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Projetado para sistemas de servidores, o padrão EPS oferece alta potência e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Eudoxus Sans" pitchFamily="34" charset="-122"/>
              </a:rPr>
              <a:t>eficiência</a:t>
            </a: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.</a:t>
            </a:r>
          </a:p>
        </p:txBody>
      </p:sp>
      <p:sp>
        <p:nvSpPr>
          <p:cNvPr id="19" name="Shape 11">
            <a:extLst>
              <a:ext uri="{FF2B5EF4-FFF2-40B4-BE49-F238E27FC236}">
                <a16:creationId xmlns:a16="http://schemas.microsoft.com/office/drawing/2014/main" id="{14E1B77F-045A-4B79-8424-BD9D9B44EB8C}"/>
              </a:ext>
            </a:extLst>
          </p:cNvPr>
          <p:cNvSpPr/>
          <p:nvPr/>
        </p:nvSpPr>
        <p:spPr>
          <a:xfrm>
            <a:off x="6226492" y="4152751"/>
            <a:ext cx="5166122" cy="2107525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2C80002E-97E0-4175-9699-0A04E5F8F46E}"/>
              </a:ext>
            </a:extLst>
          </p:cNvPr>
          <p:cNvSpPr/>
          <p:nvPr/>
        </p:nvSpPr>
        <p:spPr>
          <a:xfrm>
            <a:off x="6462474" y="43887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</a:rPr>
              <a:t>SFX</a:t>
            </a:r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E8F907EE-04D2-461E-B68B-49CC68C5CFF4}"/>
              </a:ext>
            </a:extLst>
          </p:cNvPr>
          <p:cNvSpPr/>
          <p:nvPr/>
        </p:nvSpPr>
        <p:spPr>
          <a:xfrm>
            <a:off x="6462474" y="4958089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Modelo mais compacto, geralmente usado em computadores de formato pequeno ou em sistemas de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Eudoxus Sans" pitchFamily="34" charset="-122"/>
              </a:rPr>
              <a:t>entretenimento</a:t>
            </a: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644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4B45F-A8D6-4DFF-88B1-FE84B3EC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Testes de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Funcionamento</a:t>
            </a:r>
            <a:endParaRPr lang="pt-BR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sp>
        <p:nvSpPr>
          <p:cNvPr id="45" name="Shape 2">
            <a:extLst>
              <a:ext uri="{FF2B5EF4-FFF2-40B4-BE49-F238E27FC236}">
                <a16:creationId xmlns:a16="http://schemas.microsoft.com/office/drawing/2014/main" id="{B29273E7-A496-4004-B7CF-C34EEDDF2260}"/>
              </a:ext>
            </a:extLst>
          </p:cNvPr>
          <p:cNvSpPr/>
          <p:nvPr/>
        </p:nvSpPr>
        <p:spPr>
          <a:xfrm>
            <a:off x="838200" y="1467654"/>
            <a:ext cx="5166122" cy="2257680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60A794E0-0FD0-4DF7-B2B8-9C2934F08783}"/>
              </a:ext>
            </a:extLst>
          </p:cNvPr>
          <p:cNvSpPr/>
          <p:nvPr/>
        </p:nvSpPr>
        <p:spPr>
          <a:xfrm>
            <a:off x="1074182" y="17036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Teste de </a:t>
            </a:r>
            <a:r>
              <a:rPr lang="en-US" sz="2000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Tensão</a:t>
            </a: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de </a:t>
            </a:r>
            <a:r>
              <a:rPr lang="en-US" sz="2000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Saída</a:t>
            </a: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 com </a:t>
            </a:r>
            <a:r>
              <a:rPr lang="en-US" sz="2000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Multímetro</a:t>
            </a:r>
            <a:endParaRPr lang="en-US" sz="2000" dirty="0"/>
          </a:p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16877412-9476-4E1D-ADB2-F656967AEDA6}"/>
              </a:ext>
            </a:extLst>
          </p:cNvPr>
          <p:cNvSpPr/>
          <p:nvPr/>
        </p:nvSpPr>
        <p:spPr>
          <a:xfrm>
            <a:off x="1074182" y="2067609"/>
            <a:ext cx="46941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pt-BR" sz="160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Um teste simples e eficaz para verificar se a fonte de alimentação está fornecendo as tensões adequadas para os componentes do computador.</a:t>
            </a:r>
          </a:p>
        </p:txBody>
      </p:sp>
      <p:sp>
        <p:nvSpPr>
          <p:cNvPr id="48" name="Shape 5">
            <a:extLst>
              <a:ext uri="{FF2B5EF4-FFF2-40B4-BE49-F238E27FC236}">
                <a16:creationId xmlns:a16="http://schemas.microsoft.com/office/drawing/2014/main" id="{C414A201-BEC0-4B57-83E8-71997F4ED506}"/>
              </a:ext>
            </a:extLst>
          </p:cNvPr>
          <p:cNvSpPr/>
          <p:nvPr/>
        </p:nvSpPr>
        <p:spPr>
          <a:xfrm>
            <a:off x="6226492" y="1467654"/>
            <a:ext cx="5166122" cy="2257680"/>
          </a:xfrm>
          <a:prstGeom prst="roundRect">
            <a:avLst>
              <a:gd name="adj" fmla="val 4060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49" name="Text 6">
            <a:extLst>
              <a:ext uri="{FF2B5EF4-FFF2-40B4-BE49-F238E27FC236}">
                <a16:creationId xmlns:a16="http://schemas.microsoft.com/office/drawing/2014/main" id="{97C1E338-4E95-40A6-9C9B-177C66399518}"/>
              </a:ext>
            </a:extLst>
          </p:cNvPr>
          <p:cNvSpPr/>
          <p:nvPr/>
        </p:nvSpPr>
        <p:spPr>
          <a:xfrm>
            <a:off x="6462474" y="170363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Teste de Carga</a:t>
            </a:r>
            <a:endParaRPr lang="en-US" sz="2000" dirty="0"/>
          </a:p>
          <a:p>
            <a:pPr>
              <a:lnSpc>
                <a:spcPts val="2734"/>
              </a:lnSpc>
            </a:pPr>
            <a:endParaRPr lang="en-US" sz="2000" b="1" dirty="0">
              <a:solidFill>
                <a:srgbClr val="272525"/>
              </a:solidFill>
              <a:ea typeface="p22-mackinac-pro" pitchFamily="34" charset="-122"/>
            </a:endParaRPr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1E38CB60-A3C2-48F2-B228-25E4E913DED6}"/>
              </a:ext>
            </a:extLst>
          </p:cNvPr>
          <p:cNvSpPr/>
          <p:nvPr/>
        </p:nvSpPr>
        <p:spPr>
          <a:xfrm>
            <a:off x="6462474" y="1962923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pt-BR" sz="1600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Um teste mais avançado que verifica como a fonte de alimentação se comporta sob cargas variadas. É importante para garantir que a fonte de alimentação é capaz de lidar com a demanda do sistema.</a:t>
            </a:r>
          </a:p>
        </p:txBody>
      </p:sp>
      <p:sp>
        <p:nvSpPr>
          <p:cNvPr id="51" name="Shape 8">
            <a:extLst>
              <a:ext uri="{FF2B5EF4-FFF2-40B4-BE49-F238E27FC236}">
                <a16:creationId xmlns:a16="http://schemas.microsoft.com/office/drawing/2014/main" id="{9DCD4BE0-8319-4141-8DDE-08C9F54210E4}"/>
              </a:ext>
            </a:extLst>
          </p:cNvPr>
          <p:cNvSpPr/>
          <p:nvPr/>
        </p:nvSpPr>
        <p:spPr>
          <a:xfrm>
            <a:off x="838200" y="3886200"/>
            <a:ext cx="5166122" cy="2374076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52" name="Text 9">
            <a:extLst>
              <a:ext uri="{FF2B5EF4-FFF2-40B4-BE49-F238E27FC236}">
                <a16:creationId xmlns:a16="http://schemas.microsoft.com/office/drawing/2014/main" id="{7379333C-BD24-45F5-8891-E46E38113A0F}"/>
              </a:ext>
            </a:extLst>
          </p:cNvPr>
          <p:cNvSpPr/>
          <p:nvPr/>
        </p:nvSpPr>
        <p:spPr>
          <a:xfrm>
            <a:off x="1074182" y="409486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07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Teste de </a:t>
            </a:r>
            <a:r>
              <a:rPr lang="en-US" sz="2000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Ruído</a:t>
            </a:r>
            <a:endParaRPr lang="en-US" sz="2000" dirty="0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3A92D7D6-005A-4B44-BBA8-89F48D7F02BE}"/>
              </a:ext>
            </a:extLst>
          </p:cNvPr>
          <p:cNvSpPr/>
          <p:nvPr/>
        </p:nvSpPr>
        <p:spPr>
          <a:xfrm>
            <a:off x="1074182" y="4602912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pt-BR" sz="1600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Um teste que verifica a quantidade de ruído elétrico gerado pela fonte de alimentação. Altos níveis de ruído podem causar problemas nos componentes do sistema.</a:t>
            </a:r>
          </a:p>
        </p:txBody>
      </p:sp>
      <p:sp>
        <p:nvSpPr>
          <p:cNvPr id="54" name="Shape 11">
            <a:extLst>
              <a:ext uri="{FF2B5EF4-FFF2-40B4-BE49-F238E27FC236}">
                <a16:creationId xmlns:a16="http://schemas.microsoft.com/office/drawing/2014/main" id="{1FD7EA2D-5AB8-412E-B289-8AFEA2583A3C}"/>
              </a:ext>
            </a:extLst>
          </p:cNvPr>
          <p:cNvSpPr/>
          <p:nvPr/>
        </p:nvSpPr>
        <p:spPr>
          <a:xfrm>
            <a:off x="6226492" y="3883917"/>
            <a:ext cx="5166122" cy="2374076"/>
          </a:xfrm>
          <a:prstGeom prst="roundRect">
            <a:avLst>
              <a:gd name="adj" fmla="val 4744"/>
            </a:avLst>
          </a:prstGeom>
          <a:solidFill>
            <a:srgbClr val="CCEEFF"/>
          </a:solidFill>
          <a:ln w="13811">
            <a:solidFill>
              <a:srgbClr val="99DDFF"/>
            </a:solidFill>
            <a:prstDash val="solid"/>
          </a:ln>
        </p:spPr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10BBBA24-497E-4914-B8F4-0BCDFF507B33}"/>
              </a:ext>
            </a:extLst>
          </p:cNvPr>
          <p:cNvSpPr/>
          <p:nvPr/>
        </p:nvSpPr>
        <p:spPr>
          <a:xfrm>
            <a:off x="6462474" y="407653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Teste de </a:t>
            </a:r>
            <a:r>
              <a:rPr lang="en-US" sz="2000" b="1" dirty="0" err="1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Temperatura</a:t>
            </a:r>
            <a:endParaRPr lang="en-US" sz="2000" dirty="0"/>
          </a:p>
          <a:p>
            <a:pPr>
              <a:lnSpc>
                <a:spcPts val="2734"/>
              </a:lnSpc>
            </a:pPr>
            <a:endParaRPr lang="en-US" sz="2000" b="1" dirty="0">
              <a:solidFill>
                <a:srgbClr val="272525"/>
              </a:solidFill>
              <a:ea typeface="p22-mackinac-pro" pitchFamily="34" charset="-122"/>
            </a:endParaRPr>
          </a:p>
        </p:txBody>
      </p:sp>
      <p:sp>
        <p:nvSpPr>
          <p:cNvPr id="56" name="Text 13">
            <a:extLst>
              <a:ext uri="{FF2B5EF4-FFF2-40B4-BE49-F238E27FC236}">
                <a16:creationId xmlns:a16="http://schemas.microsoft.com/office/drawing/2014/main" id="{1ACD0E34-9C5E-4C06-A38E-20816E87CE53}"/>
              </a:ext>
            </a:extLst>
          </p:cNvPr>
          <p:cNvSpPr/>
          <p:nvPr/>
        </p:nvSpPr>
        <p:spPr>
          <a:xfrm>
            <a:off x="6462474" y="4435476"/>
            <a:ext cx="46941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pt-BR" sz="1600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Um teste que verifica a temperatura da fonte de alimentação em diferentes cargas. Altas temperaturas podem levar a problemas de estabilidade e até mesmo a falhas no sistema.</a:t>
            </a:r>
          </a:p>
        </p:txBody>
      </p:sp>
    </p:spTree>
    <p:extLst>
      <p:ext uri="{BB962C8B-B14F-4D97-AF65-F5344CB8AC3E}">
        <p14:creationId xmlns:p14="http://schemas.microsoft.com/office/powerpoint/2010/main" val="909720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349BF-4900-4027-BF7A-FE65F227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Principais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Problemas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e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Soluções</a:t>
            </a:r>
            <a:endParaRPr lang="pt-BR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D6ABE764-59C3-4EE9-B1C9-650F06FB9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2144858" cy="1325563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07F7E0B5-7C4D-4CE3-95B0-06D205D8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03" y="1690635"/>
            <a:ext cx="2144858" cy="1325590"/>
          </a:xfrm>
          <a:prstGeom prst="rect">
            <a:avLst/>
          </a:prstGeom>
        </p:spPr>
      </p:pic>
      <p:sp>
        <p:nvSpPr>
          <p:cNvPr id="21" name="Text 5">
            <a:extLst>
              <a:ext uri="{FF2B5EF4-FFF2-40B4-BE49-F238E27FC236}">
                <a16:creationId xmlns:a16="http://schemas.microsoft.com/office/drawing/2014/main" id="{F8F930FC-6292-40F6-B2F2-C7AD34968F6C}"/>
              </a:ext>
            </a:extLst>
          </p:cNvPr>
          <p:cNvSpPr/>
          <p:nvPr/>
        </p:nvSpPr>
        <p:spPr>
          <a:xfrm>
            <a:off x="5876461" y="5691148"/>
            <a:ext cx="3577471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8F0E9C3A-3706-471D-9ABD-2E919DC3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07" y="1690635"/>
            <a:ext cx="2144901" cy="1325590"/>
          </a:xfrm>
          <a:prstGeom prst="rect">
            <a:avLst/>
          </a:prstGeom>
        </p:spPr>
      </p:pic>
      <p:pic>
        <p:nvPicPr>
          <p:cNvPr id="23" name="Image 4" descr="preencoded.png">
            <a:extLst>
              <a:ext uri="{FF2B5EF4-FFF2-40B4-BE49-F238E27FC236}">
                <a16:creationId xmlns:a16="http://schemas.microsoft.com/office/drawing/2014/main" id="{0F39D3C3-203B-464C-AF6A-5E80AD453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0954" y="1690635"/>
            <a:ext cx="2144815" cy="132556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449A3E-6152-430A-B878-0CBA6DCD50C0}"/>
              </a:ext>
            </a:extLst>
          </p:cNvPr>
          <p:cNvSpPr txBox="1"/>
          <p:nvPr/>
        </p:nvSpPr>
        <p:spPr>
          <a:xfrm>
            <a:off x="9090909" y="3093010"/>
            <a:ext cx="2144814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14"/>
              </a:lnSpc>
            </a:pPr>
            <a:r>
              <a:rPr lang="en-US" sz="1600" dirty="0" err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Substituição</a:t>
            </a:r>
            <a:r>
              <a:rPr lang="en-US" sz="1600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 de Cabos </a:t>
            </a:r>
            <a:r>
              <a:rPr lang="en-US" sz="1600" dirty="0" err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Defeituosos</a:t>
            </a:r>
            <a:endParaRPr lang="en-US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F166A6E-3E54-4E9F-AB19-6586E292603B}"/>
              </a:ext>
            </a:extLst>
          </p:cNvPr>
          <p:cNvSpPr txBox="1"/>
          <p:nvPr/>
        </p:nvSpPr>
        <p:spPr>
          <a:xfrm>
            <a:off x="6340006" y="3093010"/>
            <a:ext cx="2144856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 err="1"/>
              <a:t>Ruídos</a:t>
            </a:r>
            <a:r>
              <a:rPr lang="en-US" b="0" dirty="0"/>
              <a:t> </a:t>
            </a:r>
            <a:r>
              <a:rPr lang="en-US" b="0" dirty="0" err="1"/>
              <a:t>Anormais</a:t>
            </a:r>
            <a:endParaRPr lang="en-US" b="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45E4AB-86B6-4793-A0EB-D9E43C78EB4F}"/>
              </a:ext>
            </a:extLst>
          </p:cNvPr>
          <p:cNvSpPr txBox="1"/>
          <p:nvPr/>
        </p:nvSpPr>
        <p:spPr>
          <a:xfrm>
            <a:off x="3589102" y="3093011"/>
            <a:ext cx="214485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 err="1"/>
              <a:t>Superaquecimento</a:t>
            </a:r>
            <a:endParaRPr lang="en-US" b="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762AE3-C3B3-4FC7-8379-DC6F25E1E1A6}"/>
              </a:ext>
            </a:extLst>
          </p:cNvPr>
          <p:cNvSpPr txBox="1"/>
          <p:nvPr/>
        </p:nvSpPr>
        <p:spPr>
          <a:xfrm>
            <a:off x="838199" y="3093011"/>
            <a:ext cx="2144858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 err="1"/>
              <a:t>Desligamentos</a:t>
            </a:r>
            <a:r>
              <a:rPr lang="en-US" b="0" dirty="0"/>
              <a:t> </a:t>
            </a:r>
            <a:r>
              <a:rPr lang="en-US" b="0" dirty="0" err="1"/>
              <a:t>Inesperados</a:t>
            </a:r>
            <a:endParaRPr lang="en-US" b="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38C0E3F-F29D-42F2-A6CA-32BC65C18F31}"/>
              </a:ext>
            </a:extLst>
          </p:cNvPr>
          <p:cNvSpPr txBox="1"/>
          <p:nvPr/>
        </p:nvSpPr>
        <p:spPr>
          <a:xfrm>
            <a:off x="9090909" y="3749467"/>
            <a:ext cx="214485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pPr marL="0" indent="0" algn="l">
              <a:lnSpc>
                <a:spcPts val="1960"/>
              </a:lnSpc>
              <a:buNone/>
            </a:pP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É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uma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solução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simples para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problemas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relacionados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à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conectividade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e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energia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inadequada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para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certos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en-US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componentes</a:t>
            </a:r>
            <a:r>
              <a:rPr lang="en-US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.</a:t>
            </a:r>
            <a:endParaRPr lang="en-US" sz="1600" b="0" dirty="0">
              <a:latin typeface="+mj-lt"/>
            </a:endParaRP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5486AB9-B167-4F2F-A6D4-214E777DBB8D}"/>
              </a:ext>
            </a:extLst>
          </p:cNvPr>
          <p:cNvSpPr txBox="1"/>
          <p:nvPr/>
        </p:nvSpPr>
        <p:spPr>
          <a:xfrm>
            <a:off x="6340004" y="3749467"/>
            <a:ext cx="2144858" cy="264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causados</a:t>
            </a:r>
            <a:r>
              <a:rPr lang="en-US" dirty="0"/>
              <a:t> por </a:t>
            </a:r>
            <a:r>
              <a:rPr lang="en-US" dirty="0" err="1"/>
              <a:t>fios</a:t>
            </a:r>
            <a:r>
              <a:rPr lang="en-US" dirty="0"/>
              <a:t> </a:t>
            </a:r>
            <a:r>
              <a:rPr lang="en-US" dirty="0" err="1"/>
              <a:t>soltos</a:t>
            </a:r>
            <a:r>
              <a:rPr lang="en-US" dirty="0"/>
              <a:t> e </a:t>
            </a:r>
            <a:r>
              <a:rPr lang="en-US" dirty="0" err="1"/>
              <a:t>peças</a:t>
            </a:r>
            <a:r>
              <a:rPr lang="en-US" dirty="0"/>
              <a:t> </a:t>
            </a:r>
            <a:r>
              <a:rPr lang="en-US" dirty="0" err="1"/>
              <a:t>deslocadas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de </a:t>
            </a:r>
            <a:r>
              <a:rPr lang="en-US" dirty="0" err="1"/>
              <a:t>alimentação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falhas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ventiladores</a:t>
            </a:r>
            <a:r>
              <a:rPr lang="en-US" dirty="0"/>
              <a:t> </a:t>
            </a:r>
            <a:r>
              <a:rPr lang="en-US" dirty="0" err="1"/>
              <a:t>internos</a:t>
            </a:r>
            <a:r>
              <a:rPr lang="en-US" dirty="0"/>
              <a:t>. A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limpeza</a:t>
            </a:r>
            <a:r>
              <a:rPr lang="en-US" dirty="0"/>
              <a:t> </a:t>
            </a:r>
            <a:r>
              <a:rPr lang="en-US" dirty="0" err="1"/>
              <a:t>completa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 </a:t>
            </a:r>
            <a:r>
              <a:rPr lang="en-US" dirty="0" err="1"/>
              <a:t>substituição</a:t>
            </a:r>
            <a:r>
              <a:rPr lang="en-US" dirty="0"/>
              <a:t> da </a:t>
            </a:r>
            <a:r>
              <a:rPr lang="en-US" dirty="0" err="1"/>
              <a:t>fonte</a:t>
            </a:r>
            <a:r>
              <a:rPr lang="en-US" dirty="0"/>
              <a:t> de </a:t>
            </a:r>
            <a:r>
              <a:rPr lang="en-US" dirty="0" err="1"/>
              <a:t>alimentação</a:t>
            </a:r>
            <a:r>
              <a:rPr lang="en-US" dirty="0"/>
              <a:t>.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C616718-04D4-4728-B7B4-83D1E7299BC8}"/>
              </a:ext>
            </a:extLst>
          </p:cNvPr>
          <p:cNvSpPr txBox="1"/>
          <p:nvPr/>
        </p:nvSpPr>
        <p:spPr>
          <a:xfrm>
            <a:off x="3589102" y="3749467"/>
            <a:ext cx="2144858" cy="2645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en-US" dirty="0"/>
              <a:t>É </a:t>
            </a:r>
            <a:r>
              <a:rPr lang="en-US" dirty="0" err="1"/>
              <a:t>causado</a:t>
            </a:r>
            <a:r>
              <a:rPr lang="en-US" dirty="0"/>
              <a:t> por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de </a:t>
            </a:r>
            <a:r>
              <a:rPr lang="en-US" dirty="0" err="1"/>
              <a:t>alimentação</a:t>
            </a:r>
            <a:r>
              <a:rPr lang="en-US" dirty="0"/>
              <a:t> </a:t>
            </a:r>
            <a:r>
              <a:rPr lang="en-US" dirty="0" err="1"/>
              <a:t>incapaz</a:t>
            </a:r>
            <a:r>
              <a:rPr lang="en-US" dirty="0"/>
              <a:t> de lidar com as </a:t>
            </a:r>
            <a:r>
              <a:rPr lang="en-US" dirty="0" err="1"/>
              <a:t>demandas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. A </a:t>
            </a:r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 de </a:t>
            </a:r>
            <a:r>
              <a:rPr lang="en-US" dirty="0" err="1"/>
              <a:t>alimentação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potente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ventilação</a:t>
            </a:r>
            <a:r>
              <a:rPr lang="en-US" dirty="0"/>
              <a:t> do </a:t>
            </a:r>
            <a:r>
              <a:rPr lang="en-US" dirty="0" err="1"/>
              <a:t>gabinete</a:t>
            </a:r>
            <a:r>
              <a:rPr lang="en-US" dirty="0"/>
              <a:t>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262140-F8DF-438C-8A97-DDE42388DBF5}"/>
              </a:ext>
            </a:extLst>
          </p:cNvPr>
          <p:cNvSpPr txBox="1"/>
          <p:nvPr/>
        </p:nvSpPr>
        <p:spPr>
          <a:xfrm>
            <a:off x="838199" y="3749467"/>
            <a:ext cx="214485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en-US"/>
              <a:t>Podem</a:t>
            </a:r>
            <a:r>
              <a:rPr lang="en-US" dirty="0"/>
              <a:t> </a:t>
            </a:r>
            <a:r>
              <a:rPr lang="en-US"/>
              <a:t>ser causados</a:t>
            </a:r>
            <a:r>
              <a:rPr lang="en-US" dirty="0"/>
              <a:t> </a:t>
            </a:r>
            <a:r>
              <a:rPr lang="en-US"/>
              <a:t>por problemas na fonte</a:t>
            </a:r>
            <a:r>
              <a:rPr lang="en-US" dirty="0"/>
              <a:t> </a:t>
            </a:r>
            <a:r>
              <a:rPr lang="en-US"/>
              <a:t>de alimentação, como falhas em componentes importantes ou superaquecimento.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50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2FC7D0A-13A7-42F5-B61F-9962FDB1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Dúvidas</a:t>
            </a:r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discussão</a:t>
            </a:r>
            <a:endParaRPr lang="pt-BR" dirty="0">
              <a:latin typeface="+mn-lt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572A0A-1EFE-45AE-A384-39EE185D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Analisar a capacidade da fonte de alimentação em relação à demanda do seu sistema é crucial para garantir um sistema estável e funcionando corretamente.</a:t>
            </a:r>
          </a:p>
          <a:p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Escolha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fonte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alimentação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 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você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não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sentir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confortável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fazendo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isso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use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uma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assistência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técnica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confiável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721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2B2451F-4769-4723-AEB2-15320C3D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3" y="640390"/>
            <a:ext cx="1116538" cy="65484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C723DBD-2BF7-440A-AFAE-34B0564FF4DC}"/>
              </a:ext>
            </a:extLst>
          </p:cNvPr>
          <p:cNvSpPr txBox="1">
            <a:spLocks/>
          </p:cNvSpPr>
          <p:nvPr/>
        </p:nvSpPr>
        <p:spPr>
          <a:xfrm>
            <a:off x="431800" y="1122363"/>
            <a:ext cx="67987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Barramento</a:t>
            </a:r>
            <a:r>
              <a:rPr lang="en-US" sz="4800" b="1" dirty="0">
                <a:solidFill>
                  <a:srgbClr val="000000"/>
                </a:solidFill>
                <a:latin typeface="+mn-lt"/>
                <a:ea typeface="p22-mackinac-pro" pitchFamily="34" charset="-122"/>
                <a:cs typeface="p22-mackinac-pro" pitchFamily="34" charset="-120"/>
              </a:rPr>
              <a:t> e Interface</a:t>
            </a:r>
            <a:endParaRPr lang="pt-BR" sz="4800" dirty="0">
              <a:latin typeface="+mn-lt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820C3A5-CD42-4C53-96AB-CEEB27B41AE5}"/>
              </a:ext>
            </a:extLst>
          </p:cNvPr>
          <p:cNvSpPr txBox="1">
            <a:spLocks/>
          </p:cNvSpPr>
          <p:nvPr/>
        </p:nvSpPr>
        <p:spPr>
          <a:xfrm>
            <a:off x="431800" y="3991936"/>
            <a:ext cx="6798734" cy="257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Bem-vindos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à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nossa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aula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barramento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interface! </a:t>
            </a:r>
          </a:p>
          <a:p>
            <a:pPr marL="0" indent="0">
              <a:lnSpc>
                <a:spcPts val="2332"/>
              </a:lnSpc>
              <a:buNone/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Aqui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iremos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explorar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todos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aspectos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importantes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esses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componentes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em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um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r>
              <a:rPr lang="en-US" sz="1800" b="1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Matheus Rosa</a:t>
            </a:r>
            <a:endParaRPr lang="en-US" sz="1800" b="1" dirty="0">
              <a:latin typeface="+mj-lt"/>
            </a:endParaRPr>
          </a:p>
          <a:p>
            <a:endParaRPr lang="pt-BR" dirty="0"/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0F415A74-3B7D-4C63-997A-CDC35548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467" y="-6400"/>
            <a:ext cx="4580533" cy="68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93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3E736-46D3-498C-961F-B4F57F1C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Introdução</a:t>
            </a:r>
            <a:endParaRPr lang="pt-BR" sz="4800" b="1" kern="0" spc="-131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FDECA8A-7A83-48D1-AC2E-1B1C4695FA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SzPct val="100000"/>
              <a:buChar char="•"/>
            </a:pPr>
            <a:r>
              <a:rPr lang="pt-BR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Conjunto de linhas de comunicação que permitem a interligação e transmissão de dados entre dispositivos, como a CPU, a memória e outros periféricos.</a:t>
            </a:r>
          </a:p>
          <a:p>
            <a:pPr marL="342900" indent="-342900" algn="l">
              <a:buSzPct val="100000"/>
              <a:buChar char="•"/>
            </a:pPr>
            <a:r>
              <a:rPr lang="pt-BR" sz="1800" kern="0" spc="-25" dirty="0">
                <a:solidFill>
                  <a:srgbClr val="272525"/>
                </a:solidFill>
                <a:latin typeface="+mj-lt"/>
                <a:ea typeface="Inter" pitchFamily="34" charset="-122"/>
              </a:rPr>
              <a:t>Possuem três funções, comunicação de dados bidirecional, comunicação de endereços de memória e comunicação de controle.</a:t>
            </a:r>
            <a:endParaRPr lang="en-US" sz="1800" dirty="0">
              <a:latin typeface="+mj-lt"/>
            </a:endParaRPr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29E8B327-D197-4917-9BC0-FC14BEB88D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95072" y="1825625"/>
            <a:ext cx="38678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20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929A3AD-2D26-4830-9297-B30561020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b="1" dirty="0">
                <a:latin typeface="+mn-lt"/>
              </a:rPr>
              <a:t>Barramento x Interface</a:t>
            </a:r>
          </a:p>
        </p:txBody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724B3D5E-B731-4AB5-A9B3-170E7EEB5719}"/>
              </a:ext>
            </a:extLst>
          </p:cNvPr>
          <p:cNvSpPr/>
          <p:nvPr/>
        </p:nvSpPr>
        <p:spPr>
          <a:xfrm>
            <a:off x="838200" y="1862667"/>
            <a:ext cx="5166122" cy="4402666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64A06D82-F429-45E3-82D0-80F36060EC19}"/>
              </a:ext>
            </a:extLst>
          </p:cNvPr>
          <p:cNvSpPr/>
          <p:nvPr/>
        </p:nvSpPr>
        <p:spPr>
          <a:xfrm>
            <a:off x="1074182" y="2215317"/>
            <a:ext cx="3888462" cy="706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 err="1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Barramento</a:t>
            </a:r>
            <a:endParaRPr lang="en-US" sz="2187" dirty="0"/>
          </a:p>
        </p:txBody>
      </p:sp>
      <p:sp>
        <p:nvSpPr>
          <p:cNvPr id="18" name="Text 5">
            <a:extLst>
              <a:ext uri="{FF2B5EF4-FFF2-40B4-BE49-F238E27FC236}">
                <a16:creationId xmlns:a16="http://schemas.microsoft.com/office/drawing/2014/main" id="{2D21EA7D-5F14-49F6-BC02-6757847E28D0}"/>
              </a:ext>
            </a:extLst>
          </p:cNvPr>
          <p:cNvSpPr/>
          <p:nvPr/>
        </p:nvSpPr>
        <p:spPr>
          <a:xfrm>
            <a:off x="1074182" y="2784673"/>
            <a:ext cx="4694158" cy="2168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 barramento é uma via de comunicação compartilhada, permitindo a conexão de vários </a:t>
            </a:r>
            <a:r>
              <a:rPr lang="en-US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dispositivos</a:t>
            </a: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+mj-lt"/>
              </a:rPr>
              <a:t> Funciona como uma "estrada" de comunicação, permitindo que a CPU, a memória, a GPU e outros dispositivos troquem informações.</a:t>
            </a:r>
            <a:endParaRPr lang="en-US" dirty="0">
              <a:latin typeface="+mj-lt"/>
            </a:endParaRPr>
          </a:p>
        </p:txBody>
      </p:sp>
      <p:sp>
        <p:nvSpPr>
          <p:cNvPr id="19" name="Shape 6">
            <a:extLst>
              <a:ext uri="{FF2B5EF4-FFF2-40B4-BE49-F238E27FC236}">
                <a16:creationId xmlns:a16="http://schemas.microsoft.com/office/drawing/2014/main" id="{4CFED58E-4348-491A-A33B-DE648D16F1CD}"/>
              </a:ext>
            </a:extLst>
          </p:cNvPr>
          <p:cNvSpPr/>
          <p:nvPr/>
        </p:nvSpPr>
        <p:spPr>
          <a:xfrm>
            <a:off x="6226492" y="1862667"/>
            <a:ext cx="5166122" cy="4402666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20" name="Text 7">
            <a:extLst>
              <a:ext uri="{FF2B5EF4-FFF2-40B4-BE49-F238E27FC236}">
                <a16:creationId xmlns:a16="http://schemas.microsoft.com/office/drawing/2014/main" id="{1D1D378B-D582-4861-AB83-405053C481FF}"/>
              </a:ext>
            </a:extLst>
          </p:cNvPr>
          <p:cNvSpPr/>
          <p:nvPr/>
        </p:nvSpPr>
        <p:spPr>
          <a:xfrm>
            <a:off x="6462474" y="2215317"/>
            <a:ext cx="3531037" cy="7060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 dirty="0">
                <a:solidFill>
                  <a:srgbClr val="272525"/>
                </a:solidFill>
                <a:ea typeface="Inter" pitchFamily="34" charset="-122"/>
              </a:rPr>
              <a:t>Interface</a:t>
            </a:r>
          </a:p>
        </p:txBody>
      </p:sp>
      <p:sp>
        <p:nvSpPr>
          <p:cNvPr id="21" name="Text 8">
            <a:extLst>
              <a:ext uri="{FF2B5EF4-FFF2-40B4-BE49-F238E27FC236}">
                <a16:creationId xmlns:a16="http://schemas.microsoft.com/office/drawing/2014/main" id="{BEBC1153-5F81-4BFA-95FD-4C4AC036B111}"/>
              </a:ext>
            </a:extLst>
          </p:cNvPr>
          <p:cNvSpPr/>
          <p:nvPr/>
        </p:nvSpPr>
        <p:spPr>
          <a:xfrm>
            <a:off x="6462474" y="2784673"/>
            <a:ext cx="4694158" cy="2168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pt-BR" kern="0" spc="-35" dirty="0">
                <a:solidFill>
                  <a:srgbClr val="272525"/>
                </a:solidFill>
                <a:latin typeface="+mj-lt"/>
                <a:ea typeface="Inter" pitchFamily="34" charset="-122"/>
              </a:rPr>
              <a:t>A interface é um padrão de comunicação que define como um dispositivo se conecta a um sistema maior, como um computador.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pt-BR" kern="0" spc="-35" dirty="0">
                <a:solidFill>
                  <a:srgbClr val="272525"/>
                </a:solidFill>
                <a:latin typeface="+mj-lt"/>
                <a:ea typeface="Inter" pitchFamily="34" charset="-122"/>
              </a:rPr>
              <a:t>Ela inclui o conector físico, bem como os protocolos de comunicação que permitem que dispositivos se comuniquem.</a:t>
            </a:r>
          </a:p>
          <a:p>
            <a:pPr marL="285750" indent="-285750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pt-BR" kern="0" spc="-35" dirty="0">
                <a:solidFill>
                  <a:srgbClr val="272525"/>
                </a:solidFill>
                <a:latin typeface="+mj-lt"/>
                <a:ea typeface="Inter" pitchFamily="34" charset="-122"/>
              </a:rPr>
              <a:t>Interfaces são usadas para conectar dispositivos externos, como periféricos, discos rígidos, monitores e muito mais ao computador.</a:t>
            </a:r>
            <a:endParaRPr lang="en-US" kern="0" spc="-35" dirty="0">
              <a:solidFill>
                <a:srgbClr val="272525"/>
              </a:solidFill>
              <a:latin typeface="+mj-lt"/>
              <a:ea typeface="Inter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9244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3">
            <a:extLst>
              <a:ext uri="{FF2B5EF4-FFF2-40B4-BE49-F238E27FC236}">
                <a16:creationId xmlns:a16="http://schemas.microsoft.com/office/drawing/2014/main" id="{F6EF6D24-21BA-47BD-A732-7B898ABC6781}"/>
              </a:ext>
            </a:extLst>
          </p:cNvPr>
          <p:cNvSpPr/>
          <p:nvPr/>
        </p:nvSpPr>
        <p:spPr>
          <a:xfrm>
            <a:off x="838200" y="1912409"/>
            <a:ext cx="2835275" cy="4580466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8" name="Shape 3">
            <a:extLst>
              <a:ext uri="{FF2B5EF4-FFF2-40B4-BE49-F238E27FC236}">
                <a16:creationId xmlns:a16="http://schemas.microsoft.com/office/drawing/2014/main" id="{D6DD126B-7C1E-4A42-B40B-1C9C03A30B06}"/>
              </a:ext>
            </a:extLst>
          </p:cNvPr>
          <p:cNvSpPr/>
          <p:nvPr/>
        </p:nvSpPr>
        <p:spPr>
          <a:xfrm>
            <a:off x="8406445" y="1912409"/>
            <a:ext cx="2835275" cy="4580466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83A96913-05D8-4550-8768-114DDC18B116}"/>
              </a:ext>
            </a:extLst>
          </p:cNvPr>
          <p:cNvSpPr/>
          <p:nvPr/>
        </p:nvSpPr>
        <p:spPr>
          <a:xfrm>
            <a:off x="4635578" y="1912409"/>
            <a:ext cx="2835275" cy="4580466"/>
          </a:xfrm>
          <a:prstGeom prst="roundRect">
            <a:avLst>
              <a:gd name="adj" fmla="val 4744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9B7AD0-B024-46A9-92FD-03E76206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b="1" dirty="0">
                <a:latin typeface="+mn-lt"/>
              </a:rPr>
              <a:t>Características</a:t>
            </a:r>
            <a:endParaRPr lang="pt-BR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26FA2D-0993-49BB-A207-8F865FA3290E}"/>
              </a:ext>
            </a:extLst>
          </p:cNvPr>
          <p:cNvSpPr/>
          <p:nvPr/>
        </p:nvSpPr>
        <p:spPr>
          <a:xfrm>
            <a:off x="1078548" y="2195722"/>
            <a:ext cx="2354580" cy="347186"/>
          </a:xfrm>
          <a:prstGeom prst="rect">
            <a:avLst/>
          </a:prstGeom>
          <a:noFill/>
          <a:ln/>
        </p:spPr>
        <p:txBody>
          <a:bodyPr wrap="non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Largura de Banda</a:t>
            </a:r>
            <a:endParaRPr lang="en-US" sz="20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30539FEB-41E6-4ADE-B84F-FAF2B0E1F1CB}"/>
              </a:ext>
            </a:extLst>
          </p:cNvPr>
          <p:cNvSpPr/>
          <p:nvPr/>
        </p:nvSpPr>
        <p:spPr>
          <a:xfrm>
            <a:off x="1078548" y="3026640"/>
            <a:ext cx="2647950" cy="2132409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pt-BR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Capacidade de um barramento ou interface transmitir dados em um determinado período de tempo. É medida em bits por segundo (bps) ou megabits por segundo (Mbps)</a:t>
            </a:r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68F1723-C6DD-4C32-AEFA-C6840446B232}"/>
              </a:ext>
            </a:extLst>
          </p:cNvPr>
          <p:cNvSpPr/>
          <p:nvPr/>
        </p:nvSpPr>
        <p:spPr>
          <a:xfrm>
            <a:off x="4849415" y="219572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34"/>
              </a:lnSpc>
              <a:buNone/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  <a:cs typeface="p22-mackinac-pro" pitchFamily="34" charset="-120"/>
              </a:rPr>
              <a:t>Velocidade de Comunicação</a:t>
            </a:r>
            <a:endParaRPr lang="en-US" sz="20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67C56736-5C76-4A6E-89F6-CDA4DACF420E}"/>
              </a:ext>
            </a:extLst>
          </p:cNvPr>
          <p:cNvSpPr/>
          <p:nvPr/>
        </p:nvSpPr>
        <p:spPr>
          <a:xfrm>
            <a:off x="4849415" y="3026639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pt-BR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Taxa de transferência real de dados em um barramento ou interface. Geralmente, a velocidade é um subconjunto da largura de banda, pois leva em consideração fatores como a eficiência do protocolo de comunicação</a:t>
            </a:r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42903D6C-3D03-4C86-947B-B734E369C953}"/>
              </a:ext>
            </a:extLst>
          </p:cNvPr>
          <p:cNvSpPr/>
          <p:nvPr/>
        </p:nvSpPr>
        <p:spPr>
          <a:xfrm>
            <a:off x="8593770" y="2195721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34"/>
              </a:lnSpc>
            </a:pPr>
            <a:r>
              <a:rPr lang="en-US" sz="2000" b="1" dirty="0">
                <a:solidFill>
                  <a:srgbClr val="272525"/>
                </a:solidFill>
                <a:ea typeface="p22-mackinac-pro" pitchFamily="34" charset="-122"/>
              </a:rPr>
              <a:t>Protocolos de </a:t>
            </a:r>
            <a:r>
              <a:rPr lang="en-US" sz="2000" b="1" dirty="0" err="1">
                <a:solidFill>
                  <a:srgbClr val="272525"/>
                </a:solidFill>
                <a:ea typeface="p22-mackinac-pro" pitchFamily="34" charset="-122"/>
              </a:rPr>
              <a:t>Comunicação</a:t>
            </a:r>
            <a:endParaRPr lang="en-US" sz="2000" b="1" dirty="0">
              <a:solidFill>
                <a:srgbClr val="272525"/>
              </a:solidFill>
              <a:ea typeface="p22-mackinac-pro" pitchFamily="34" charset="-122"/>
            </a:endParaRPr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87EA1898-0EC1-443C-B85D-042C4DD3B358}"/>
              </a:ext>
            </a:extLst>
          </p:cNvPr>
          <p:cNvSpPr/>
          <p:nvPr/>
        </p:nvSpPr>
        <p:spPr>
          <a:xfrm>
            <a:off x="8593770" y="3026639"/>
            <a:ext cx="2647950" cy="2487811"/>
          </a:xfrm>
          <a:prstGeom prst="rect">
            <a:avLst/>
          </a:prstGeom>
          <a:noFill/>
          <a:ln/>
        </p:spPr>
        <p:txBody>
          <a:bodyPr wrap="square" rtlCol="0" anchor="t"/>
          <a:lstStyle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799"/>
              </a:lnSpc>
              <a:buNone/>
            </a:pPr>
            <a:r>
              <a:rPr lang="pt-BR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Os protocolos de comunicação são conjuntos de regras que definem como os dispositivos se comunicam entre si. Eles determinam como os dados são formatados, transmitidos, recebidos e interpretados.</a:t>
            </a:r>
          </a:p>
        </p:txBody>
      </p:sp>
    </p:spTree>
    <p:extLst>
      <p:ext uri="{BB962C8B-B14F-4D97-AF65-F5344CB8AC3E}">
        <p14:creationId xmlns:p14="http://schemas.microsoft.com/office/powerpoint/2010/main" val="808339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49EDA-6FA0-42C9-BB88-AC62C87C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>
                <a:latin typeface="+mn-lt"/>
              </a:rPr>
              <a:t>Tipos</a:t>
            </a:r>
            <a:r>
              <a:rPr lang="en-US" sz="4800" b="1" dirty="0">
                <a:latin typeface="+mn-lt"/>
              </a:rPr>
              <a:t> de </a:t>
            </a:r>
            <a:r>
              <a:rPr lang="en-US" sz="4800" b="1" dirty="0" err="1">
                <a:latin typeface="+mn-lt"/>
              </a:rPr>
              <a:t>Barramento</a:t>
            </a:r>
            <a:endParaRPr lang="pt-BR" sz="4800" b="1" dirty="0">
              <a:latin typeface="+mn-lt"/>
            </a:endParaRPr>
          </a:p>
        </p:txBody>
      </p:sp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767B63D-EE3B-49CF-8A8D-FA85B48E4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39" y="1762958"/>
            <a:ext cx="1574260" cy="1715911"/>
          </a:xfrm>
          <a:prstGeom prst="rect">
            <a:avLst/>
          </a:prstGeo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9AA487F0-FAAF-44B7-8D59-7188A073F63E}"/>
              </a:ext>
            </a:extLst>
          </p:cNvPr>
          <p:cNvSpPr/>
          <p:nvPr/>
        </p:nvSpPr>
        <p:spPr>
          <a:xfrm>
            <a:off x="838200" y="3551139"/>
            <a:ext cx="2817138" cy="743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28"/>
              </a:lnSpc>
              <a:buNone/>
            </a:pPr>
            <a:r>
              <a:rPr lang="en-US" sz="2000" b="1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Barramento do Sistema (FSB)</a:t>
            </a:r>
            <a:endParaRPr lang="en-US" sz="20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C54AD4FA-8659-4856-A8E0-55CBE88362B3}"/>
              </a:ext>
            </a:extLst>
          </p:cNvPr>
          <p:cNvSpPr/>
          <p:nvPr/>
        </p:nvSpPr>
        <p:spPr>
          <a:xfrm>
            <a:off x="838200" y="4367073"/>
            <a:ext cx="2817138" cy="158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99"/>
              </a:lnSpc>
              <a:buNone/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O barramento do sistema é responsável por conectar a CPU com os demais componentes do computador.</a:t>
            </a:r>
            <a:endParaRPr lang="en-US" dirty="0">
              <a:latin typeface="+mj-lt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99D6F9F-624A-4193-B655-4DAB9F29214F}"/>
              </a:ext>
            </a:extLst>
          </p:cNvPr>
          <p:cNvSpPr/>
          <p:nvPr/>
        </p:nvSpPr>
        <p:spPr>
          <a:xfrm>
            <a:off x="4803047" y="3551139"/>
            <a:ext cx="2817138" cy="7436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28"/>
              </a:lnSpc>
            </a:pPr>
            <a:r>
              <a:rPr lang="en-US" sz="2000" b="1" dirty="0">
                <a:solidFill>
                  <a:srgbClr val="000000"/>
                </a:solidFill>
                <a:ea typeface="p22-mackinac-pro" pitchFamily="34" charset="-122"/>
              </a:rPr>
              <a:t>Barramento de Memória (RAM)</a:t>
            </a: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0864617C-A321-40D3-8741-D4563425DA9D}"/>
              </a:ext>
            </a:extLst>
          </p:cNvPr>
          <p:cNvSpPr/>
          <p:nvPr/>
        </p:nvSpPr>
        <p:spPr>
          <a:xfrm>
            <a:off x="4803047" y="4367073"/>
            <a:ext cx="2817138" cy="158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99"/>
              </a:lnSpc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O barramento de memória é utilizado para o acesso e transferência de dados entre a memória RAM e outros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Eudoxus Sans" pitchFamily="34" charset="-122"/>
              </a:rPr>
              <a:t>componentes</a:t>
            </a: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.</a:t>
            </a: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F29CD62-5CBC-4986-8F33-88CBE0FA894E}"/>
              </a:ext>
            </a:extLst>
          </p:cNvPr>
          <p:cNvSpPr/>
          <p:nvPr/>
        </p:nvSpPr>
        <p:spPr>
          <a:xfrm>
            <a:off x="8767894" y="3551139"/>
            <a:ext cx="2727960" cy="3718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928"/>
              </a:lnSpc>
            </a:pPr>
            <a:r>
              <a:rPr lang="en-US" sz="2000" b="1" dirty="0">
                <a:solidFill>
                  <a:srgbClr val="000000"/>
                </a:solidFill>
                <a:ea typeface="p22-mackinac-pro" pitchFamily="34" charset="-122"/>
              </a:rPr>
              <a:t>Barramento de E/S</a:t>
            </a:r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8A7C0C3-A91D-49BC-BCBC-18BC3993C2C7}"/>
              </a:ext>
            </a:extLst>
          </p:cNvPr>
          <p:cNvSpPr/>
          <p:nvPr/>
        </p:nvSpPr>
        <p:spPr>
          <a:xfrm>
            <a:off x="8767894" y="4294803"/>
            <a:ext cx="2817138" cy="15865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499"/>
              </a:lnSpc>
            </a:pP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O barramento de entrada e saída permite a comunicação entre a CPU e os dispositivos periféricos conectados ao </a:t>
            </a:r>
            <a:r>
              <a:rPr lang="en-US" dirty="0" err="1">
                <a:solidFill>
                  <a:srgbClr val="272525"/>
                </a:solidFill>
                <a:latin typeface="+mj-lt"/>
                <a:ea typeface="Eudoxus Sans" pitchFamily="34" charset="-122"/>
              </a:rPr>
              <a:t>computador</a:t>
            </a:r>
            <a:r>
              <a:rPr lang="en-US" dirty="0">
                <a:solidFill>
                  <a:srgbClr val="272525"/>
                </a:solidFill>
                <a:latin typeface="+mj-lt"/>
                <a:ea typeface="Eudoxus Sans" pitchFamily="34" charset="-122"/>
              </a:rPr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E794A33-2ACD-40E1-BC83-DB147DF0E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51" y="1621615"/>
            <a:ext cx="2295636" cy="180738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704E06C-3E8D-4525-AD50-C8B40706F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401" y="1690688"/>
            <a:ext cx="2699548" cy="173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0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3E736-46D3-498C-961F-B4F57F1C4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Introdução</a:t>
            </a:r>
            <a:endParaRPr lang="pt-BR" sz="4800" b="1" kern="0" spc="-131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FDECA8A-7A83-48D1-AC2E-1B1C4695FA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342900" indent="-342900" algn="l">
              <a:buSzPct val="100000"/>
              <a:buChar char="•"/>
            </a:pP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Responsável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por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conectar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coordenar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todos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outros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componentes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CPU, RAM, GPU 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dispositivos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armazenamento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Determina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compatibilidade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do hardware, o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desempenho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capacidade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expansão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um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sistema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Entender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arquitetura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placa-mãe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possibilita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solucionar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problemas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comuns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realizar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atualizações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personalizar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acordo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com as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necessidades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dos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usuários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</a:p>
          <a:p>
            <a:pPr marL="342900" indent="-342900">
              <a:buSzPct val="100000"/>
              <a:buFontTx/>
              <a:buChar char="•"/>
            </a:pP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Importante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qualquer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pessoa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interessada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em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construir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ou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consertar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para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aqueles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que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desejam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melhorar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o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desempenho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suas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máquinas</a:t>
            </a:r>
            <a:r>
              <a:rPr lang="en-US" sz="1800" kern="0" spc="-2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800" dirty="0">
              <a:latin typeface="+mj-lt"/>
            </a:endParaRP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796A0C7D-0AA1-4DB6-834D-B90FD9EEE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95387" y="1939131"/>
            <a:ext cx="44672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6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349BF-4900-4027-BF7A-FE65F2273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dirty="0" err="1">
                <a:latin typeface="+mn-lt"/>
              </a:rPr>
              <a:t>Tipos</a:t>
            </a:r>
            <a:r>
              <a:rPr lang="en-US" sz="4800" b="1" dirty="0">
                <a:latin typeface="+mn-lt"/>
              </a:rPr>
              <a:t> de Interfaces</a:t>
            </a:r>
            <a:endParaRPr lang="pt-BR" sz="4800" b="1" dirty="0">
              <a:latin typeface="+mn-lt"/>
            </a:endParaRPr>
          </a:p>
        </p:txBody>
      </p:sp>
      <p:sp>
        <p:nvSpPr>
          <p:cNvPr id="21" name="Text 5">
            <a:extLst>
              <a:ext uri="{FF2B5EF4-FFF2-40B4-BE49-F238E27FC236}">
                <a16:creationId xmlns:a16="http://schemas.microsoft.com/office/drawing/2014/main" id="{F8F930FC-6292-40F6-B2F2-C7AD34968F6C}"/>
              </a:ext>
            </a:extLst>
          </p:cNvPr>
          <p:cNvSpPr/>
          <p:nvPr/>
        </p:nvSpPr>
        <p:spPr>
          <a:xfrm>
            <a:off x="5876461" y="5691148"/>
            <a:ext cx="3577471" cy="994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endParaRPr lang="en-US" sz="1225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1449A3E-6152-430A-B878-0CBA6DCD50C0}"/>
              </a:ext>
            </a:extLst>
          </p:cNvPr>
          <p:cNvSpPr txBox="1"/>
          <p:nvPr/>
        </p:nvSpPr>
        <p:spPr>
          <a:xfrm>
            <a:off x="9090909" y="3093010"/>
            <a:ext cx="2144814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914"/>
              </a:lnSpc>
            </a:pPr>
            <a:r>
              <a:rPr lang="en-US" sz="1600" dirty="0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rPr>
              <a:t>PCIe</a:t>
            </a:r>
            <a:endParaRPr lang="en-US" sz="160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F166A6E-3E54-4E9F-AB19-6586E292603B}"/>
              </a:ext>
            </a:extLst>
          </p:cNvPr>
          <p:cNvSpPr txBox="1"/>
          <p:nvPr/>
        </p:nvSpPr>
        <p:spPr>
          <a:xfrm>
            <a:off x="6340006" y="3093010"/>
            <a:ext cx="2144856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/>
              <a:t>SATA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B45E4AB-86B6-4793-A0EB-D9E43C78EB4F}"/>
              </a:ext>
            </a:extLst>
          </p:cNvPr>
          <p:cNvSpPr txBox="1"/>
          <p:nvPr/>
        </p:nvSpPr>
        <p:spPr>
          <a:xfrm>
            <a:off x="3589102" y="3093011"/>
            <a:ext cx="2144857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/>
              <a:t>HDMI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2C762AE3-C3B3-4FC7-8379-DC6F25E1E1A6}"/>
              </a:ext>
            </a:extLst>
          </p:cNvPr>
          <p:cNvSpPr txBox="1"/>
          <p:nvPr/>
        </p:nvSpPr>
        <p:spPr>
          <a:xfrm>
            <a:off x="838199" y="3093011"/>
            <a:ext cx="2144858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r>
              <a:rPr lang="en-US" b="0" dirty="0"/>
              <a:t>USB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38C0E3F-F29D-42F2-A6CA-32BC65C18F31}"/>
              </a:ext>
            </a:extLst>
          </p:cNvPr>
          <p:cNvSpPr txBox="1"/>
          <p:nvPr/>
        </p:nvSpPr>
        <p:spPr>
          <a:xfrm>
            <a:off x="9090909" y="3749467"/>
            <a:ext cx="2144858" cy="187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ts val="1914"/>
              </a:lnSpc>
              <a:defRPr sz="1600" b="1">
                <a:solidFill>
                  <a:srgbClr val="000000"/>
                </a:solidFill>
                <a:ea typeface="p22-mackinac-pro" pitchFamily="34" charset="-122"/>
                <a:cs typeface="p22-mackinac-pro" pitchFamily="34" charset="-120"/>
              </a:defRPr>
            </a:lvl1pPr>
          </a:lstStyle>
          <a:p>
            <a:pPr marL="0" indent="0" algn="l">
              <a:lnSpc>
                <a:spcPts val="1960"/>
              </a:lnSpc>
              <a:buNone/>
            </a:pPr>
            <a:r>
              <a:rPr lang="pt-BR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O </a:t>
            </a:r>
            <a:r>
              <a:rPr lang="pt-BR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Peripheral</a:t>
            </a:r>
            <a:r>
              <a:rPr lang="pt-BR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pt-BR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Component</a:t>
            </a:r>
            <a:r>
              <a:rPr lang="pt-BR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</a:t>
            </a:r>
            <a:r>
              <a:rPr lang="pt-BR" sz="1600" b="0" dirty="0" err="1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Interconnect</a:t>
            </a:r>
            <a:r>
              <a:rPr lang="pt-BR" sz="1600" b="0" dirty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rPr>
              <a:t> Express é um barramento de alta velocidade utilizado principalmente para placas de expansão.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B5486AB9-B167-4F2F-A6D4-214E777DBB8D}"/>
              </a:ext>
            </a:extLst>
          </p:cNvPr>
          <p:cNvSpPr txBox="1"/>
          <p:nvPr/>
        </p:nvSpPr>
        <p:spPr>
          <a:xfrm>
            <a:off x="6340004" y="3749467"/>
            <a:ext cx="2144858" cy="187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pt-BR" dirty="0"/>
              <a:t>O Serial ATA permite a conexão de dispositivos de armazenamento, como discos rígidos e </a:t>
            </a:r>
            <a:r>
              <a:rPr lang="pt-BR" dirty="0" err="1"/>
              <a:t>SSDs</a:t>
            </a:r>
            <a:r>
              <a:rPr lang="pt-BR" dirty="0"/>
              <a:t>, com alta velocidade de transferência de dados.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C616718-04D4-4728-B7B4-83D1E7299BC8}"/>
              </a:ext>
            </a:extLst>
          </p:cNvPr>
          <p:cNvSpPr txBox="1"/>
          <p:nvPr/>
        </p:nvSpPr>
        <p:spPr>
          <a:xfrm>
            <a:off x="3589102" y="3749467"/>
            <a:ext cx="2144858" cy="162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pt-BR" dirty="0"/>
              <a:t>O High-</a:t>
            </a:r>
            <a:r>
              <a:rPr lang="pt-BR" dirty="0" err="1"/>
              <a:t>Definition</a:t>
            </a:r>
            <a:r>
              <a:rPr lang="pt-BR" dirty="0"/>
              <a:t> </a:t>
            </a:r>
            <a:r>
              <a:rPr lang="pt-BR" dirty="0" err="1"/>
              <a:t>Multimedia</a:t>
            </a:r>
            <a:r>
              <a:rPr lang="pt-BR" dirty="0"/>
              <a:t> Interface transmite sinais de áudio e vídeo entre dispositivos com alta qualidade.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C262140-F8DF-438C-8A97-DDE42388DBF5}"/>
              </a:ext>
            </a:extLst>
          </p:cNvPr>
          <p:cNvSpPr txBox="1"/>
          <p:nvPr/>
        </p:nvSpPr>
        <p:spPr>
          <a:xfrm>
            <a:off x="838199" y="3749467"/>
            <a:ext cx="2144858" cy="1364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indent="0">
              <a:lnSpc>
                <a:spcPts val="1960"/>
              </a:lnSpc>
              <a:buNone/>
              <a:defRPr sz="1600" b="0">
                <a:solidFill>
                  <a:srgbClr val="272525"/>
                </a:solidFill>
                <a:latin typeface="+mj-lt"/>
                <a:ea typeface="Eudoxus Sans" pitchFamily="34" charset="-122"/>
                <a:cs typeface="Eudoxus Sans" pitchFamily="34" charset="-120"/>
              </a:defRPr>
            </a:lvl1pPr>
          </a:lstStyle>
          <a:p>
            <a:r>
              <a:rPr lang="pt-BR" dirty="0"/>
              <a:t>O Universal Serial Bus permite a conexão de dispositivos periféricos, oferecendo rapidez e versatilidade.</a:t>
            </a:r>
          </a:p>
        </p:txBody>
      </p:sp>
      <p:pic>
        <p:nvPicPr>
          <p:cNvPr id="3074" name="Picture 2" descr="WAZ – Fanáticos por Tecnologia – Saiba quais são as diferenças entre os  padrões USB: 2.0, 3.0, 3.1 Gen1 e Gen2.">
            <a:extLst>
              <a:ext uri="{FF2B5EF4-FFF2-40B4-BE49-F238E27FC236}">
                <a16:creationId xmlns:a16="http://schemas.microsoft.com/office/drawing/2014/main" id="{1FEE1BF0-C733-4ACA-B7C2-CA55C88E76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7" b="27396"/>
          <a:stretch/>
        </p:blipFill>
        <p:spPr bwMode="auto">
          <a:xfrm>
            <a:off x="838199" y="1942971"/>
            <a:ext cx="2033530" cy="77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외장형 SSD에서 이 속도가? Western Digital WD Black P50 Game Drive : 다나와 DPG는 내맘을 디피지">
            <a:extLst>
              <a:ext uri="{FF2B5EF4-FFF2-40B4-BE49-F238E27FC236}">
                <a16:creationId xmlns:a16="http://schemas.microsoft.com/office/drawing/2014/main" id="{2FC539FD-11D1-4937-A3E5-F0C00C6FE9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8" b="7251"/>
          <a:stretch/>
        </p:blipFill>
        <p:spPr bwMode="auto">
          <a:xfrm>
            <a:off x="3516950" y="1775154"/>
            <a:ext cx="1746158" cy="94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5EACBE5-8FF1-497F-A3EF-5086929E1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04" y="1639036"/>
            <a:ext cx="1674054" cy="1081041"/>
          </a:xfrm>
          <a:prstGeom prst="rect">
            <a:avLst/>
          </a:prstGeom>
        </p:spPr>
      </p:pic>
      <p:pic>
        <p:nvPicPr>
          <p:cNvPr id="3078" name="Picture 6" descr="Como saber se placa de vídeo é compatível com a placa-mãe?">
            <a:extLst>
              <a:ext uri="{FF2B5EF4-FFF2-40B4-BE49-F238E27FC236}">
                <a16:creationId xmlns:a16="http://schemas.microsoft.com/office/drawing/2014/main" id="{C93EBE4B-4276-4A9E-B41B-1D16AED410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11" r="10813"/>
          <a:stretch/>
        </p:blipFill>
        <p:spPr bwMode="auto">
          <a:xfrm>
            <a:off x="9078845" y="1497333"/>
            <a:ext cx="1843155" cy="1222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6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3">
            <a:extLst>
              <a:ext uri="{FF2B5EF4-FFF2-40B4-BE49-F238E27FC236}">
                <a16:creationId xmlns:a16="http://schemas.microsoft.com/office/drawing/2014/main" id="{9CA6E2D8-1F1C-4BC6-B40D-9FB1D8EABC70}"/>
              </a:ext>
            </a:extLst>
          </p:cNvPr>
          <p:cNvSpPr/>
          <p:nvPr/>
        </p:nvSpPr>
        <p:spPr>
          <a:xfrm>
            <a:off x="719667" y="1979335"/>
            <a:ext cx="7899399" cy="4285998"/>
          </a:xfrm>
          <a:prstGeom prst="roundRect">
            <a:avLst>
              <a:gd name="adj" fmla="val 4744"/>
            </a:avLst>
          </a:prstGeom>
          <a:solidFill>
            <a:srgbClr val="F0F0FA"/>
          </a:solidFill>
          <a:ln w="13811">
            <a:solidFill>
              <a:srgbClr val="B5B7E3"/>
            </a:solidFill>
            <a:prstDash val="solid"/>
          </a:ln>
        </p:spPr>
        <p:txBody>
          <a:bodyPr/>
          <a:lstStyle/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349EDA-6FA0-42C9-BB88-AC62C87CB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ts val="5193"/>
              </a:lnSpc>
              <a:buNone/>
            </a:pPr>
            <a:r>
              <a:rPr lang="en-US" sz="4800" b="1" dirty="0" err="1">
                <a:latin typeface="+mn-lt"/>
              </a:rPr>
              <a:t>Compatibilidade</a:t>
            </a:r>
            <a:endParaRPr lang="en-US" sz="4800" dirty="0"/>
          </a:p>
        </p:txBody>
      </p:sp>
      <p:sp>
        <p:nvSpPr>
          <p:cNvPr id="17" name="Shape 3">
            <a:extLst>
              <a:ext uri="{FF2B5EF4-FFF2-40B4-BE49-F238E27FC236}">
                <a16:creationId xmlns:a16="http://schemas.microsoft.com/office/drawing/2014/main" id="{D99A1A4A-F9D8-41C8-817C-AFA381413C3E}"/>
              </a:ext>
            </a:extLst>
          </p:cNvPr>
          <p:cNvSpPr/>
          <p:nvPr/>
        </p:nvSpPr>
        <p:spPr>
          <a:xfrm>
            <a:off x="985599" y="255991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3FA34A2-0E5C-4EBF-A66D-F1EB8B822C6F}"/>
              </a:ext>
            </a:extLst>
          </p:cNvPr>
          <p:cNvSpPr/>
          <p:nvPr/>
        </p:nvSpPr>
        <p:spPr>
          <a:xfrm>
            <a:off x="1153954" y="2601581"/>
            <a:ext cx="1632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9" name="Text 5">
            <a:extLst>
              <a:ext uri="{FF2B5EF4-FFF2-40B4-BE49-F238E27FC236}">
                <a16:creationId xmlns:a16="http://schemas.microsoft.com/office/drawing/2014/main" id="{E9362A50-30E0-4B4A-90D8-D3C155D1C625}"/>
              </a:ext>
            </a:extLst>
          </p:cNvPr>
          <p:cNvSpPr/>
          <p:nvPr/>
        </p:nvSpPr>
        <p:spPr>
          <a:xfrm>
            <a:off x="1707713" y="2636229"/>
            <a:ext cx="23189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272525"/>
                </a:solidFill>
                <a:ea typeface="Inter" pitchFamily="34" charset="-122"/>
                <a:cs typeface="Inter" pitchFamily="34" charset="-120"/>
              </a:rPr>
              <a:t>Interoperabilidade</a:t>
            </a:r>
            <a:endParaRPr lang="en-US" sz="20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A331348D-21D0-4D87-9948-4CAAD6E6B57B}"/>
              </a:ext>
            </a:extLst>
          </p:cNvPr>
          <p:cNvSpPr/>
          <p:nvPr/>
        </p:nvSpPr>
        <p:spPr>
          <a:xfrm>
            <a:off x="1707713" y="3205586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É essencial que o barramento e a interface sejam compatíveis para garantir o funcionamento adequado dos dispositivos.</a:t>
            </a:r>
            <a:endParaRPr lang="en-US" dirty="0">
              <a:latin typeface="+mj-lt"/>
            </a:endParaRPr>
          </a:p>
        </p:txBody>
      </p:sp>
      <p:sp>
        <p:nvSpPr>
          <p:cNvPr id="21" name="Shape 7">
            <a:extLst>
              <a:ext uri="{FF2B5EF4-FFF2-40B4-BE49-F238E27FC236}">
                <a16:creationId xmlns:a16="http://schemas.microsoft.com/office/drawing/2014/main" id="{8F6AE3AE-27AB-4047-A001-6C00DAE02153}"/>
              </a:ext>
            </a:extLst>
          </p:cNvPr>
          <p:cNvSpPr/>
          <p:nvPr/>
        </p:nvSpPr>
        <p:spPr>
          <a:xfrm>
            <a:off x="985599" y="431215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13811">
            <a:solidFill>
              <a:srgbClr val="B5B7E3"/>
            </a:solidFill>
            <a:prstDash val="solid"/>
          </a:ln>
        </p:spPr>
      </p:sp>
      <p:sp>
        <p:nvSpPr>
          <p:cNvPr id="22" name="Text 8">
            <a:extLst>
              <a:ext uri="{FF2B5EF4-FFF2-40B4-BE49-F238E27FC236}">
                <a16:creationId xmlns:a16="http://schemas.microsoft.com/office/drawing/2014/main" id="{E8031525-95EC-4117-983B-83AAA3467747}"/>
              </a:ext>
            </a:extLst>
          </p:cNvPr>
          <p:cNvSpPr/>
          <p:nvPr/>
        </p:nvSpPr>
        <p:spPr>
          <a:xfrm>
            <a:off x="1134904" y="4353824"/>
            <a:ext cx="20133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C85736B5-CEF2-4523-BEFD-FE8FBE29334A}"/>
              </a:ext>
            </a:extLst>
          </p:cNvPr>
          <p:cNvSpPr/>
          <p:nvPr/>
        </p:nvSpPr>
        <p:spPr>
          <a:xfrm>
            <a:off x="1707713" y="4388471"/>
            <a:ext cx="260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 dirty="0">
                <a:solidFill>
                  <a:srgbClr val="272525"/>
                </a:solidFill>
                <a:ea typeface="Inter" pitchFamily="34" charset="-122"/>
              </a:rPr>
              <a:t>Padrões de </a:t>
            </a:r>
            <a:r>
              <a:rPr lang="en-US" sz="2000" b="1" kern="0" spc="-66" dirty="0" err="1">
                <a:solidFill>
                  <a:srgbClr val="272525"/>
                </a:solidFill>
                <a:ea typeface="Inter" pitchFamily="34" charset="-122"/>
              </a:rPr>
              <a:t>Conexão</a:t>
            </a:r>
            <a:endParaRPr lang="en-US" sz="2000" b="1" kern="0" spc="-66" dirty="0">
              <a:solidFill>
                <a:srgbClr val="272525"/>
              </a:solidFill>
              <a:ea typeface="Inter" pitchFamily="34" charset="-122"/>
            </a:endParaRPr>
          </a:p>
        </p:txBody>
      </p:sp>
      <p:sp>
        <p:nvSpPr>
          <p:cNvPr id="24" name="Text 10">
            <a:extLst>
              <a:ext uri="{FF2B5EF4-FFF2-40B4-BE49-F238E27FC236}">
                <a16:creationId xmlns:a16="http://schemas.microsoft.com/office/drawing/2014/main" id="{28641604-B423-4DC3-96B3-82DE1261BAF4}"/>
              </a:ext>
            </a:extLst>
          </p:cNvPr>
          <p:cNvSpPr/>
          <p:nvPr/>
        </p:nvSpPr>
        <p:spPr>
          <a:xfrm>
            <a:off x="1707713" y="4957828"/>
            <a:ext cx="67554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799"/>
              </a:lnSpc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</a:rPr>
              <a:t>Cada tipo de barramento possui suas especificações de conexão, que devem ser observadas para garantir a </a:t>
            </a:r>
            <a:r>
              <a:rPr lang="en-US" kern="0" spc="-35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compatibilidade</a:t>
            </a: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1758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2FC7D0A-13A7-42F5-B61F-9962FDB1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Dúvidas</a:t>
            </a:r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discussão</a:t>
            </a:r>
            <a:endParaRPr lang="pt-BR" dirty="0">
              <a:latin typeface="+mn-lt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572A0A-1EFE-45AE-A384-39EE185D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Conhecimento sobre barramentos e interfaces é essencial na compreensão da arquitetura e conectividade dos sistemas de computadores. </a:t>
            </a:r>
          </a:p>
          <a:p>
            <a:r>
              <a:rPr lang="pt-BR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Permite tomar decisões informadas sobre hardware e resolver problemas de forma eficaz, melhorando desempenho e confiabilidade de seus sistemas.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933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C694342-D20E-4881-8F8E-1E0151BE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Modelos</a:t>
            </a:r>
            <a:endParaRPr lang="pt-BR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1C5F0DE2-6F97-4365-BBDF-E8BF56CBC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03" y="1572752"/>
            <a:ext cx="3295888" cy="2036921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5AF91BA6-1CC0-49BB-901B-FFE87EC2D5C4}"/>
              </a:ext>
            </a:extLst>
          </p:cNvPr>
          <p:cNvSpPr/>
          <p:nvPr/>
        </p:nvSpPr>
        <p:spPr>
          <a:xfrm>
            <a:off x="705303" y="388732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  <a:cs typeface="Inter" pitchFamily="34" charset="-120"/>
              </a:rPr>
              <a:t>ATX</a:t>
            </a:r>
            <a:endParaRPr lang="en-US" sz="2187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85E59663-EC56-43A3-92B5-7ACC2A810B97}"/>
              </a:ext>
            </a:extLst>
          </p:cNvPr>
          <p:cNvSpPr/>
          <p:nvPr/>
        </p:nvSpPr>
        <p:spPr>
          <a:xfrm>
            <a:off x="705303" y="4456684"/>
            <a:ext cx="3295888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 placa mãe ATX é uma das mais populares no mercado. Ela oferece um bom equilíbrio entre tamanho e recursos, adequada para a maioria das necessidades.</a:t>
            </a:r>
            <a:endParaRPr lang="en-US" dirty="0">
              <a:latin typeface="+mj-lt"/>
            </a:endParaRPr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48E3D620-23A0-4465-8C19-B7F2FE034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447" y="1572752"/>
            <a:ext cx="3296007" cy="2037040"/>
          </a:xfrm>
          <a:prstGeom prst="rect">
            <a:avLst/>
          </a:prstGeom>
        </p:spPr>
      </p:pic>
      <p:sp>
        <p:nvSpPr>
          <p:cNvPr id="14" name="Text 5">
            <a:extLst>
              <a:ext uri="{FF2B5EF4-FFF2-40B4-BE49-F238E27FC236}">
                <a16:creationId xmlns:a16="http://schemas.microsoft.com/office/drawing/2014/main" id="{E01C80F6-69FC-49D2-8CE4-8FF81E1BC2F5}"/>
              </a:ext>
            </a:extLst>
          </p:cNvPr>
          <p:cNvSpPr/>
          <p:nvPr/>
        </p:nvSpPr>
        <p:spPr>
          <a:xfrm>
            <a:off x="4334447" y="38874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Micro-ATX</a:t>
            </a: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5F04A9C6-8C69-4E5B-88A4-7168978C759F}"/>
              </a:ext>
            </a:extLst>
          </p:cNvPr>
          <p:cNvSpPr/>
          <p:nvPr/>
        </p:nvSpPr>
        <p:spPr>
          <a:xfrm>
            <a:off x="4334447" y="4456803"/>
            <a:ext cx="329600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 placa mãe Micro-ATX é menor do que a ATX, mas ainda oferece recursos suficientes para a maioria dos computadores. É uma opção compacta e econômica.</a:t>
            </a:r>
            <a:endParaRPr lang="en-US" dirty="0">
              <a:latin typeface="+mj-lt"/>
            </a:endParaRP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14EF2089-34E9-451E-99EE-F0F4500AF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3710" y="1572752"/>
            <a:ext cx="3296007" cy="2037040"/>
          </a:xfrm>
          <a:prstGeom prst="rect">
            <a:avLst/>
          </a:prstGeom>
        </p:spPr>
      </p:pic>
      <p:sp>
        <p:nvSpPr>
          <p:cNvPr id="17" name="Text 7">
            <a:extLst>
              <a:ext uri="{FF2B5EF4-FFF2-40B4-BE49-F238E27FC236}">
                <a16:creationId xmlns:a16="http://schemas.microsoft.com/office/drawing/2014/main" id="{271E9D2E-F969-48B7-B88A-5033A3073BF4}"/>
              </a:ext>
            </a:extLst>
          </p:cNvPr>
          <p:cNvSpPr/>
          <p:nvPr/>
        </p:nvSpPr>
        <p:spPr>
          <a:xfrm>
            <a:off x="7963710" y="388744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Mini-ITX</a:t>
            </a:r>
            <a:endParaRPr lang="en-US" sz="2187" b="1" kern="0" spc="-66" dirty="0">
              <a:solidFill>
                <a:srgbClr val="000000"/>
              </a:solidFill>
              <a:ea typeface="Inter" pitchFamily="34" charset="-122"/>
            </a:endParaRPr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BE51A703-3508-4352-9BBF-6F5BBCBB5CB1}"/>
              </a:ext>
            </a:extLst>
          </p:cNvPr>
          <p:cNvSpPr/>
          <p:nvPr/>
        </p:nvSpPr>
        <p:spPr>
          <a:xfrm>
            <a:off x="7963710" y="4456803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 placa mãe Mini-ITX é a menor das três opções. Ela é ideal para sistemas compactos e de baixo consumo de energia, como HTPCs e PCs de jogos portáteis.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1228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EDAF7E-E84A-4E8F-91AB-31AD73C7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Marcas</a:t>
            </a:r>
            <a:endParaRPr lang="pt-BR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02540209-120F-47EE-A8D4-B69BE958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62" y="1533512"/>
            <a:ext cx="2025058" cy="2025058"/>
          </a:xfrm>
          <a:prstGeom prst="rect">
            <a:avLst/>
          </a:prstGeom>
        </p:spPr>
      </p:pic>
      <p:sp>
        <p:nvSpPr>
          <p:cNvPr id="13" name="Text 4">
            <a:extLst>
              <a:ext uri="{FF2B5EF4-FFF2-40B4-BE49-F238E27FC236}">
                <a16:creationId xmlns:a16="http://schemas.microsoft.com/office/drawing/2014/main" id="{C14EE89D-C8C3-41DD-9899-A1EC61D42769}"/>
              </a:ext>
            </a:extLst>
          </p:cNvPr>
          <p:cNvSpPr/>
          <p:nvPr/>
        </p:nvSpPr>
        <p:spPr>
          <a:xfrm>
            <a:off x="981662" y="3743042"/>
            <a:ext cx="2860486" cy="2523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3"/>
              </a:lnSpc>
              <a:buNone/>
            </a:pP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 ASUS é uma das principais marcas de placas-mãe do mercado. Suas placas são conhecidas por sua confiabilidade, desempenho e recursos avançados, como suporte a overclock e conectividade de alta velocidade.</a:t>
            </a:r>
            <a:endParaRPr lang="en-US" sz="1600" dirty="0">
              <a:latin typeface="+mj-lt"/>
            </a:endParaRPr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2ED63187-674B-49FD-8338-964B988A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069" y="1761178"/>
            <a:ext cx="1433467" cy="1433467"/>
          </a:xfrm>
          <a:prstGeom prst="rect">
            <a:avLst/>
          </a:prstGeom>
        </p:spPr>
      </p:pic>
      <p:sp>
        <p:nvSpPr>
          <p:cNvPr id="15" name="Text 6">
            <a:extLst>
              <a:ext uri="{FF2B5EF4-FFF2-40B4-BE49-F238E27FC236}">
                <a16:creationId xmlns:a16="http://schemas.microsoft.com/office/drawing/2014/main" id="{5AAC0543-33D1-4C53-B35A-00F4410AFD34}"/>
              </a:ext>
            </a:extLst>
          </p:cNvPr>
          <p:cNvSpPr/>
          <p:nvPr/>
        </p:nvSpPr>
        <p:spPr>
          <a:xfrm>
            <a:off x="4393850" y="3743042"/>
            <a:ext cx="3255651" cy="28037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23"/>
              </a:lnSpc>
            </a:pP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</a:rPr>
              <a:t>A Gigabyte é outra marca popular de </a:t>
            </a:r>
            <a:r>
              <a:rPr lang="en-US" sz="1600" kern="0" spc="-28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placas-mãe</a:t>
            </a: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</a:rPr>
              <a:t>. Suas placas são reconhecidas pela qualidade de construção, durabilidade e recursos de overclocking. Elas também oferecem uma ampla variedade de opções para atender às necessidades dos </a:t>
            </a:r>
            <a:r>
              <a:rPr lang="en-US" sz="1600" kern="0" spc="-28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usuários</a:t>
            </a: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</a:rPr>
              <a:t>.</a:t>
            </a:r>
          </a:p>
        </p:txBody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7D1CBB5F-5C72-41A5-ADA0-92E8B9B53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325" y="1897438"/>
            <a:ext cx="1526173" cy="1297207"/>
          </a:xfrm>
          <a:prstGeom prst="rect">
            <a:avLst/>
          </a:prstGeom>
        </p:spPr>
      </p:pic>
      <p:sp>
        <p:nvSpPr>
          <p:cNvPr id="17" name="Text 8">
            <a:extLst>
              <a:ext uri="{FF2B5EF4-FFF2-40B4-BE49-F238E27FC236}">
                <a16:creationId xmlns:a16="http://schemas.microsoft.com/office/drawing/2014/main" id="{38CCE56E-DC70-41FF-8D71-26A3BAC2E07E}"/>
              </a:ext>
            </a:extLst>
          </p:cNvPr>
          <p:cNvSpPr/>
          <p:nvPr/>
        </p:nvSpPr>
        <p:spPr>
          <a:xfrm>
            <a:off x="8349854" y="3743042"/>
            <a:ext cx="3255650" cy="30841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223"/>
              </a:lnSpc>
            </a:pP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</a:rPr>
              <a:t>A MSI é conhecida por suas placas-mãe voltadas para jogos. Elas oferecem recursos avançados de áudio e rede, suporte a múltiplas placas de vídeo, iluminação RGB personalizável e soluções térmicas eficientes para garantir o desempenho máximo durante as sessões de jogos </a:t>
            </a:r>
            <a:r>
              <a:rPr lang="en-US" sz="1600" kern="0" spc="-28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intensas</a:t>
            </a:r>
            <a:r>
              <a:rPr lang="en-US" sz="1600" kern="0" spc="-28" dirty="0">
                <a:solidFill>
                  <a:srgbClr val="272525"/>
                </a:solidFill>
                <a:latin typeface="+mj-lt"/>
                <a:ea typeface="Inter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143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2D410-8B99-410A-A228-C4838323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Principais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Componentes</a:t>
            </a:r>
            <a:endParaRPr lang="en-US" sz="4800" b="1" kern="0" spc="-94" dirty="0">
              <a:solidFill>
                <a:srgbClr val="000000"/>
              </a:solidFill>
              <a:latin typeface="+mn-lt"/>
              <a:ea typeface="Inter" pitchFamily="34" charset="-122"/>
            </a:endParaRP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5DA1D92-8FE1-47F8-833A-93E7E8A3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33" y="2293962"/>
            <a:ext cx="2307193" cy="1425893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483FE4CB-08A0-48DB-B65E-148001DB8D5F}"/>
              </a:ext>
            </a:extLst>
          </p:cNvPr>
          <p:cNvSpPr/>
          <p:nvPr/>
        </p:nvSpPr>
        <p:spPr>
          <a:xfrm>
            <a:off x="838200" y="3924626"/>
            <a:ext cx="1555313" cy="3985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2734"/>
              </a:lnSpc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CPU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D8E1158-38F7-4863-8B1A-669F48E5A2FF}"/>
              </a:ext>
            </a:extLst>
          </p:cNvPr>
          <p:cNvSpPr/>
          <p:nvPr/>
        </p:nvSpPr>
        <p:spPr>
          <a:xfrm>
            <a:off x="838199" y="4323128"/>
            <a:ext cx="2389779" cy="1970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É responsável por executar instruções e realizar cálculos e controla todos os outros componentes e processos do sistema.</a:t>
            </a:r>
            <a:endParaRPr lang="en-US" dirty="0">
              <a:latin typeface="+mj-lt"/>
            </a:endParaRPr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FCD914B7-E307-464D-80EE-E2C53429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06" y="2304425"/>
            <a:ext cx="2307193" cy="1425893"/>
          </a:xfrm>
          <a:prstGeom prst="rect">
            <a:avLst/>
          </a:prstGeom>
        </p:spPr>
      </p:pic>
      <p:sp>
        <p:nvSpPr>
          <p:cNvPr id="7" name="Text 5">
            <a:extLst>
              <a:ext uri="{FF2B5EF4-FFF2-40B4-BE49-F238E27FC236}">
                <a16:creationId xmlns:a16="http://schemas.microsoft.com/office/drawing/2014/main" id="{BF4A8250-450B-4DE0-9A71-C1DBA2AAC8F0}"/>
              </a:ext>
            </a:extLst>
          </p:cNvPr>
          <p:cNvSpPr/>
          <p:nvPr/>
        </p:nvSpPr>
        <p:spPr>
          <a:xfrm>
            <a:off x="4754806" y="3924627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14"/>
              </a:lnSpc>
              <a:buNone/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RAM</a:t>
            </a: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574691E-FCD8-416B-979C-C27339CA6788}"/>
              </a:ext>
            </a:extLst>
          </p:cNvPr>
          <p:cNvSpPr/>
          <p:nvPr/>
        </p:nvSpPr>
        <p:spPr>
          <a:xfrm>
            <a:off x="4754806" y="4323130"/>
            <a:ext cx="2502028" cy="1523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É onde o computador armazena temporariamente as informações que </a:t>
            </a:r>
            <a:r>
              <a:rPr lang="en-US" kern="0" spc="-24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está</a:t>
            </a: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 </a:t>
            </a:r>
            <a:r>
              <a:rPr lang="en-US" kern="0" spc="-24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usando</a:t>
            </a: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. 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9B57ADA-E271-4BC6-973B-47D3A7A96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023" y="2261134"/>
            <a:ext cx="2307193" cy="1425893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AEC96F3E-1631-4099-AD96-DB77F086CDDE}"/>
              </a:ext>
            </a:extLst>
          </p:cNvPr>
          <p:cNvSpPr/>
          <p:nvPr/>
        </p:nvSpPr>
        <p:spPr>
          <a:xfrm>
            <a:off x="8964022" y="3924626"/>
            <a:ext cx="16687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Slots de </a:t>
            </a:r>
            <a:r>
              <a:rPr lang="en-US" sz="2000" b="1" kern="0" spc="-66" dirty="0" err="1">
                <a:solidFill>
                  <a:srgbClr val="000000"/>
                </a:solidFill>
                <a:ea typeface="Inter" pitchFamily="34" charset="-122"/>
              </a:rPr>
              <a:t>Expansão</a:t>
            </a:r>
            <a:endParaRPr lang="en-US" sz="2000" b="1" kern="0" spc="-66" dirty="0">
              <a:solidFill>
                <a:srgbClr val="000000"/>
              </a:solidFill>
              <a:ea typeface="Inter" pitchFamily="34" charset="-122"/>
            </a:endParaRP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3B03EA-86D2-4FC4-B660-56231C297C9B}"/>
              </a:ext>
            </a:extLst>
          </p:cNvPr>
          <p:cNvSpPr/>
          <p:nvPr/>
        </p:nvSpPr>
        <p:spPr>
          <a:xfrm>
            <a:off x="8964022" y="4323129"/>
            <a:ext cx="2502028" cy="2078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Os slots de expansão permitem que você adicione vários periféricos, como placas de som e placas de vídeo, na sua placa </a:t>
            </a:r>
            <a:r>
              <a:rPr lang="en-US" kern="0" spc="-24" dirty="0" err="1">
                <a:solidFill>
                  <a:srgbClr val="272525"/>
                </a:solidFill>
                <a:latin typeface="+mj-lt"/>
                <a:ea typeface="Inter" pitchFamily="34" charset="-122"/>
              </a:rPr>
              <a:t>mãe</a:t>
            </a:r>
            <a:r>
              <a:rPr lang="en-US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15987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2D410-8B99-410A-A228-C48383237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Principais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Componentes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[2]</a:t>
            </a:r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83FE4CB-08A0-48DB-B65E-148001DB8D5F}"/>
              </a:ext>
            </a:extLst>
          </p:cNvPr>
          <p:cNvSpPr/>
          <p:nvPr/>
        </p:nvSpPr>
        <p:spPr>
          <a:xfrm>
            <a:off x="838200" y="3924626"/>
            <a:ext cx="1555313" cy="3985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kern="0" spc="-66" dirty="0" err="1">
                <a:solidFill>
                  <a:srgbClr val="000000"/>
                </a:solidFill>
                <a:ea typeface="Inter" pitchFamily="34" charset="-122"/>
              </a:rPr>
              <a:t>Conectores</a:t>
            </a:r>
            <a:endParaRPr lang="en-US" sz="2000" b="1" kern="0" spc="-66" dirty="0">
              <a:solidFill>
                <a:srgbClr val="000000"/>
              </a:solidFill>
              <a:ea typeface="Inter" pitchFamily="34" charset="-122"/>
            </a:endParaRPr>
          </a:p>
          <a:p>
            <a:pPr>
              <a:lnSpc>
                <a:spcPts val="1914"/>
              </a:lnSpc>
            </a:pPr>
            <a:endParaRPr lang="en-US" sz="2000" b="1" kern="0" spc="-66" dirty="0">
              <a:solidFill>
                <a:srgbClr val="000000"/>
              </a:solidFill>
              <a:ea typeface="Inter" pitchFamily="34" charset="-122"/>
            </a:endParaRP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D8E1158-38F7-4863-8B1A-669F48E5A2FF}"/>
              </a:ext>
            </a:extLst>
          </p:cNvPr>
          <p:cNvSpPr/>
          <p:nvPr/>
        </p:nvSpPr>
        <p:spPr>
          <a:xfrm>
            <a:off x="838199" y="4323128"/>
            <a:ext cx="2389779" cy="19706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pt-BR" kern="0" spc="-24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Entradas como USB, SATA, Ethernet que permitem que você conecte dispositivos como discos rígidos e discos de estado sólido (SSD), mouse, fone de ouvido etc.</a:t>
            </a: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BF4A8250-450B-4DE0-9A71-C1DBA2AAC8F0}"/>
              </a:ext>
            </a:extLst>
          </p:cNvPr>
          <p:cNvSpPr/>
          <p:nvPr/>
        </p:nvSpPr>
        <p:spPr>
          <a:xfrm>
            <a:off x="4754806" y="3924627"/>
            <a:ext cx="1555313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Socket do </a:t>
            </a:r>
            <a:r>
              <a:rPr lang="en-US" sz="2000" b="1" kern="0" spc="-66" dirty="0" err="1">
                <a:solidFill>
                  <a:srgbClr val="000000"/>
                </a:solidFill>
                <a:ea typeface="Inter" pitchFamily="34" charset="-122"/>
              </a:rPr>
              <a:t>Processador</a:t>
            </a:r>
            <a:endParaRPr lang="en-US" sz="2000" b="1" kern="0" spc="-66" dirty="0">
              <a:solidFill>
                <a:srgbClr val="000000"/>
              </a:solidFill>
              <a:ea typeface="Inter" pitchFamily="34" charset="-122"/>
            </a:endParaRPr>
          </a:p>
          <a:p>
            <a:pPr>
              <a:lnSpc>
                <a:spcPts val="1914"/>
              </a:lnSpc>
            </a:pPr>
            <a:endParaRPr lang="en-US" sz="2000" b="1" kern="0" spc="-66" dirty="0">
              <a:solidFill>
                <a:srgbClr val="000000"/>
              </a:solidFill>
              <a:ea typeface="Inter" pitchFamily="34" charset="-122"/>
            </a:endParaRPr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F574691E-FCD8-416B-979C-C27339CA6788}"/>
              </a:ext>
            </a:extLst>
          </p:cNvPr>
          <p:cNvSpPr/>
          <p:nvPr/>
        </p:nvSpPr>
        <p:spPr>
          <a:xfrm>
            <a:off x="4754806" y="4323130"/>
            <a:ext cx="2502028" cy="15231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pt-BR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Este é o encaixe do processador, que é a peça central do computador. O Socket varia entre diferentes modelos e marcas de placa mãe.</a:t>
            </a: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C9B57ADA-E271-4BC6-973B-47D3A7A96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023" y="2261134"/>
            <a:ext cx="2307193" cy="1425893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AEC96F3E-1631-4099-AD96-DB77F086CDDE}"/>
              </a:ext>
            </a:extLst>
          </p:cNvPr>
          <p:cNvSpPr/>
          <p:nvPr/>
        </p:nvSpPr>
        <p:spPr>
          <a:xfrm>
            <a:off x="8964022" y="3924626"/>
            <a:ext cx="1668780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914"/>
              </a:lnSpc>
            </a:pPr>
            <a:r>
              <a:rPr lang="en-US" sz="2000" b="1" kern="0" spc="-66" dirty="0">
                <a:solidFill>
                  <a:srgbClr val="000000"/>
                </a:solidFill>
                <a:ea typeface="Inter" pitchFamily="34" charset="-122"/>
              </a:rPr>
              <a:t>BIOS / UEFI</a:t>
            </a:r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3A3B03EA-86D2-4FC4-B660-56231C297C9B}"/>
              </a:ext>
            </a:extLst>
          </p:cNvPr>
          <p:cNvSpPr/>
          <p:nvPr/>
        </p:nvSpPr>
        <p:spPr>
          <a:xfrm>
            <a:off x="8964022" y="4323129"/>
            <a:ext cx="2502028" cy="20784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960"/>
              </a:lnSpc>
            </a:pPr>
            <a:r>
              <a:rPr lang="pt-BR" kern="0" spc="-24" dirty="0">
                <a:solidFill>
                  <a:srgbClr val="272525"/>
                </a:solidFill>
                <a:latin typeface="+mj-lt"/>
                <a:ea typeface="Inter" pitchFamily="34" charset="-122"/>
              </a:rPr>
              <a:t>A BIOS é um firmware que controla a inicialização do sistema e se comunica com os componentes de hardware.</a:t>
            </a:r>
          </a:p>
        </p:txBody>
      </p:sp>
      <p:pic>
        <p:nvPicPr>
          <p:cNvPr id="12" name="Image 3" descr="preencoded.png">
            <a:extLst>
              <a:ext uri="{FF2B5EF4-FFF2-40B4-BE49-F238E27FC236}">
                <a16:creationId xmlns:a16="http://schemas.microsoft.com/office/drawing/2014/main" id="{0C51E666-AE8E-4A34-9C29-B8CB50093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61134"/>
            <a:ext cx="2307193" cy="1425893"/>
          </a:xfrm>
          <a:prstGeom prst="rect">
            <a:avLst/>
          </a:prstGeom>
        </p:spPr>
      </p:pic>
      <p:pic>
        <p:nvPicPr>
          <p:cNvPr id="14" name="Image 4" descr="preencoded.png">
            <a:extLst>
              <a:ext uri="{FF2B5EF4-FFF2-40B4-BE49-F238E27FC236}">
                <a16:creationId xmlns:a16="http://schemas.microsoft.com/office/drawing/2014/main" id="{6B2A8A9E-22CD-4D08-818B-BFF2A6F52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06" y="2261134"/>
            <a:ext cx="2307193" cy="142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4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C5D6B0-AEA1-4FF5-84D8-556245A2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Problemas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e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Soluções</a:t>
            </a:r>
            <a:r>
              <a:rPr lang="en-US" sz="4800" b="1" kern="0" spc="-94" dirty="0">
                <a:solidFill>
                  <a:srgbClr val="000000"/>
                </a:solidFill>
                <a:latin typeface="+mn-lt"/>
                <a:ea typeface="Inter" pitchFamily="34" charset="-122"/>
              </a:rPr>
              <a:t> </a:t>
            </a:r>
            <a:r>
              <a:rPr lang="en-US" sz="4800" b="1" kern="0" spc="-94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Comuns</a:t>
            </a:r>
            <a:endParaRPr lang="pt-BR" sz="4800" dirty="0"/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B74D379-D24D-4671-8215-6BFCC5553F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407811"/>
              </p:ext>
            </p:extLst>
          </p:nvPr>
        </p:nvGraphicFramePr>
        <p:xfrm>
          <a:off x="838199" y="2256817"/>
          <a:ext cx="10630711" cy="4056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0153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2FC7D0A-13A7-42F5-B61F-9962FDB17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Dúvidas</a:t>
            </a:r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  <a:cs typeface="Inter" pitchFamily="34" charset="-120"/>
              </a:rPr>
              <a:t>discussão</a:t>
            </a:r>
            <a:endParaRPr lang="pt-BR" dirty="0">
              <a:latin typeface="+mn-lt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572A0A-1EFE-45AE-A384-39EE185D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placa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mãe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é um dos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componentes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mais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importante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do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Há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muitos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modelos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marcas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variedade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configurações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variações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Além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disso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manutenção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preventiva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regular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pode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ajudar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prolongar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vida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útil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garantir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o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desempenho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ideal.</a:t>
            </a:r>
            <a:endParaRPr lang="en-US" sz="2000" dirty="0">
              <a:latin typeface="+mj-lt"/>
            </a:endParaRPr>
          </a:p>
          <a:p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Escolha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sua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placa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mãe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 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você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não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sentir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confortável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fazendo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isso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use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uma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assistência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técnica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35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confiável</a:t>
            </a:r>
            <a:r>
              <a:rPr lang="en-US" sz="2000" kern="0" spc="-35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396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2B2451F-4769-4723-AEB2-15320C3D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3" y="640390"/>
            <a:ext cx="1116538" cy="65484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FC723DBD-2BF7-440A-AFAE-34B0564FF4DC}"/>
              </a:ext>
            </a:extLst>
          </p:cNvPr>
          <p:cNvSpPr txBox="1">
            <a:spLocks/>
          </p:cNvSpPr>
          <p:nvPr/>
        </p:nvSpPr>
        <p:spPr>
          <a:xfrm>
            <a:off x="431800" y="1122363"/>
            <a:ext cx="6798734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kern="0" spc="-131" dirty="0">
                <a:solidFill>
                  <a:srgbClr val="000000"/>
                </a:solidFill>
                <a:latin typeface="+mn-lt"/>
                <a:ea typeface="Inter" pitchFamily="34" charset="-122"/>
              </a:rPr>
              <a:t>Fonte de </a:t>
            </a:r>
            <a:r>
              <a:rPr lang="en-US" sz="4800" b="1" kern="0" spc="-131" dirty="0" err="1">
                <a:solidFill>
                  <a:srgbClr val="000000"/>
                </a:solidFill>
                <a:latin typeface="+mn-lt"/>
                <a:ea typeface="Inter" pitchFamily="34" charset="-122"/>
              </a:rPr>
              <a:t>alimentação</a:t>
            </a:r>
            <a:endParaRPr lang="pt-BR" sz="4800" dirty="0">
              <a:latin typeface="+mn-lt"/>
            </a:endParaRP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820C3A5-CD42-4C53-96AB-CEEB27B41AE5}"/>
              </a:ext>
            </a:extLst>
          </p:cNvPr>
          <p:cNvSpPr txBox="1">
            <a:spLocks/>
          </p:cNvSpPr>
          <p:nvPr/>
        </p:nvSpPr>
        <p:spPr>
          <a:xfrm>
            <a:off x="431800" y="3991936"/>
            <a:ext cx="6798734" cy="2574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332"/>
              </a:lnSpc>
              <a:buNone/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Bem-vindos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à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nossa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aula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fonte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de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alimentação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! </a:t>
            </a:r>
          </a:p>
          <a:p>
            <a:pPr marL="0" indent="0">
              <a:lnSpc>
                <a:spcPts val="2332"/>
              </a:lnSpc>
              <a:buNone/>
            </a:pP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Aqui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, iremos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explorar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todos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aspectos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importantes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sobre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esse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componente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em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 um </a:t>
            </a:r>
            <a:r>
              <a:rPr lang="en-US" sz="1800" kern="0" spc="-29" dirty="0" err="1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computador</a:t>
            </a:r>
            <a:r>
              <a:rPr lang="en-US" sz="1800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.</a:t>
            </a: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endParaRPr lang="en-US" sz="1800" kern="0" spc="-29" dirty="0">
              <a:solidFill>
                <a:srgbClr val="272525"/>
              </a:solidFill>
              <a:latin typeface="+mj-lt"/>
              <a:ea typeface="Inter" pitchFamily="34" charset="-122"/>
            </a:endParaRPr>
          </a:p>
          <a:p>
            <a:pPr marL="0" indent="0">
              <a:lnSpc>
                <a:spcPts val="2332"/>
              </a:lnSpc>
              <a:buNone/>
            </a:pPr>
            <a:r>
              <a:rPr lang="en-US" sz="1800" b="1" kern="0" spc="-29" dirty="0">
                <a:solidFill>
                  <a:srgbClr val="272525"/>
                </a:solidFill>
                <a:latin typeface="+mj-lt"/>
                <a:ea typeface="Inter" pitchFamily="34" charset="-122"/>
                <a:cs typeface="Inter" pitchFamily="34" charset="-120"/>
              </a:rPr>
              <a:t>Matheus Rosa</a:t>
            </a:r>
            <a:endParaRPr lang="en-US" sz="1800" b="1" dirty="0">
              <a:latin typeface="+mj-lt"/>
            </a:endParaRPr>
          </a:p>
          <a:p>
            <a:endParaRPr lang="pt-BR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53F87A51-EF11-44CC-A679-8BFE6084A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07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1652</Words>
  <Application>Microsoft Office PowerPoint</Application>
  <PresentationFormat>Widescreen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Inter</vt:lpstr>
      <vt:lpstr>p22-mackinac-pro</vt:lpstr>
      <vt:lpstr>Tema do Office</vt:lpstr>
      <vt:lpstr>Arquitetura da Placa Mãe</vt:lpstr>
      <vt:lpstr>Introdução</vt:lpstr>
      <vt:lpstr>Modelos</vt:lpstr>
      <vt:lpstr>Marcas</vt:lpstr>
      <vt:lpstr>Principais Componentes</vt:lpstr>
      <vt:lpstr>Principais Componentes [2]</vt:lpstr>
      <vt:lpstr>Problemas e Soluções Comuns</vt:lpstr>
      <vt:lpstr>Dúvidas e discussão</vt:lpstr>
      <vt:lpstr>Apresentação do PowerPoint</vt:lpstr>
      <vt:lpstr>Introdução</vt:lpstr>
      <vt:lpstr>Tipos de Fonte de Alimentação </vt:lpstr>
      <vt:lpstr>Testes de Funcionamento</vt:lpstr>
      <vt:lpstr>Principais Problemas e Soluções</vt:lpstr>
      <vt:lpstr>Dúvidas e discussão</vt:lpstr>
      <vt:lpstr>Apresentação do PowerPoint</vt:lpstr>
      <vt:lpstr>Introdução</vt:lpstr>
      <vt:lpstr>Barramento x Interface</vt:lpstr>
      <vt:lpstr>Características</vt:lpstr>
      <vt:lpstr>Tipos de Barramento</vt:lpstr>
      <vt:lpstr>Tipos de Interfaces</vt:lpstr>
      <vt:lpstr>Compatibilidade</vt:lpstr>
      <vt:lpstr>Dúvidas e discussão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Arquitetura da Placa Mãe</dc:title>
  <dc:creator>Matheus Luís</dc:creator>
  <cp:lastModifiedBy>Matheus Luís</cp:lastModifiedBy>
  <cp:revision>22</cp:revision>
  <dcterms:created xsi:type="dcterms:W3CDTF">2023-10-04T12:57:02Z</dcterms:created>
  <dcterms:modified xsi:type="dcterms:W3CDTF">2023-10-04T16:30:55Z</dcterms:modified>
</cp:coreProperties>
</file>